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5.xml" ContentType="application/vnd.openxmlformats-officedocument.presentationml.notesSlide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7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5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1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81.xml" ContentType="application/vnd.openxmlformats-officedocument.presentationml.tags+xml"/>
  <Override PartName="/ppt/tags/tag850.xml" ContentType="application/vnd.openxmlformats-officedocument.presentationml.tags+xml"/>
  <Override PartName="/ppt/tags/tag1030.xml" ContentType="application/vnd.openxmlformats-officedocument.presentationml.tags+xml"/>
  <Override PartName="/ppt/tags/tag17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257" r:id="rId3"/>
    <p:sldId id="258" r:id="rId4"/>
    <p:sldId id="259" r:id="rId5"/>
    <p:sldId id="260" r:id="rId6"/>
    <p:sldId id="261" r:id="rId7"/>
    <p:sldId id="278" r:id="rId8"/>
    <p:sldId id="262" r:id="rId9"/>
    <p:sldId id="279" r:id="rId10"/>
    <p:sldId id="280" r:id="rId11"/>
    <p:sldId id="263" r:id="rId12"/>
    <p:sldId id="281" r:id="rId13"/>
    <p:sldId id="282" r:id="rId14"/>
    <p:sldId id="283" r:id="rId15"/>
    <p:sldId id="284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85" r:id="rId29"/>
    <p:sldId id="264" r:id="rId30"/>
    <p:sldId id="287" r:id="rId31"/>
    <p:sldId id="300" r:id="rId32"/>
    <p:sldId id="301" r:id="rId33"/>
    <p:sldId id="302" r:id="rId34"/>
    <p:sldId id="303" r:id="rId35"/>
    <p:sldId id="304" r:id="rId36"/>
    <p:sldId id="305" r:id="rId3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文杰" initials="刘" lastIdx="0" clrIdx="0"/>
  <p:cmAuthor id="2" name="灿聪 代" initials="灿代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6" autoAdjust="0"/>
    <p:restoredTop sz="70612"/>
  </p:normalViewPr>
  <p:slideViewPr>
    <p:cSldViewPr snapToGrid="0" showGuides="1">
      <p:cViewPr varScale="1">
        <p:scale>
          <a:sx n="65" d="100"/>
          <a:sy n="65" d="100"/>
        </p:scale>
        <p:origin x="208" y="696"/>
      </p:cViewPr>
      <p:guideLst>
        <p:guide orient="horz" pos="2160"/>
        <p:guide pos="3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大家好，今天将由我和亦昕给大家带来</a:t>
            </a:r>
            <a:r>
              <a:rPr lang="en-US" altLang="zh-CN" dirty="0"/>
              <a:t>Transformer</a:t>
            </a:r>
            <a:r>
              <a:rPr lang="zh-CN" altLang="en-US" dirty="0"/>
              <a:t>专题学习汇报。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第2步：计算Attention Score（注意力分数）。假设我们现在计算第一个词Thinking 的Attention Score（注意力分数），需要根据Thinking 对应的词向量，对句子中的其他词向量都计算一个分数。这些分数决定了我们在编码Thinking这个词时，需要对句子中其他位置的词向量的权重。</a:t>
            </a:r>
          </a:p>
          <a:p>
            <a:endParaRPr lang="zh-CN" altLang="en-US" dirty="0"/>
          </a:p>
          <a:p>
            <a:r>
              <a:rPr lang="zh-CN" altLang="en-US" dirty="0"/>
              <a:t>Attention score是根据"Thinking" 对应的 Query 向量和其他位置的每个词的 Key 向量进行点积得到的。Thinking的第一个Attention Score就是</a:t>
            </a:r>
            <a:r>
              <a:rPr lang="en-US" altLang="zh-CN" dirty="0"/>
              <a:t>q1</a:t>
            </a:r>
            <a:r>
              <a:rPr lang="zh-CN" altLang="en-US" dirty="0"/>
              <a:t>和</a:t>
            </a:r>
            <a:r>
              <a:rPr lang="en-US" altLang="zh-CN" dirty="0"/>
              <a:t>k1</a:t>
            </a:r>
            <a:r>
              <a:rPr lang="zh-CN" altLang="en-US" dirty="0"/>
              <a:t>的内积，第二个分数就是</a:t>
            </a:r>
            <a:r>
              <a:rPr lang="en-US" altLang="zh-CN" dirty="0"/>
              <a:t>q1</a:t>
            </a:r>
            <a:r>
              <a:rPr lang="zh-CN" altLang="en-US" dirty="0"/>
              <a:t>和</a:t>
            </a:r>
            <a:r>
              <a:rPr lang="en-US" altLang="zh-CN" dirty="0"/>
              <a:t>k2</a:t>
            </a:r>
            <a:r>
              <a:rPr lang="zh-CN" altLang="en-US" dirty="0"/>
              <a:t>的点积。</a:t>
            </a:r>
          </a:p>
          <a:p>
            <a:endParaRPr lang="zh-CN" altLang="en-US" dirty="0"/>
          </a:p>
          <a:p>
            <a:r>
              <a:rPr lang="zh-CN" altLang="en-US" dirty="0"/>
              <a:t>这个计算过程在图中进行了展示，图里的具体得分数据是为了表达方便而自定义的。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第3步：把每个分数除以 dk，$d_{k}$是Key向量的维度。（也可以除以其他数），除以一个数是为了在反向传播时，求梯度能够更加稳定。</a:t>
            </a:r>
          </a:p>
          <a:p>
            <a:endParaRPr lang="zh-CN" altLang="en-US" dirty="0"/>
          </a:p>
          <a:p>
            <a:r>
              <a:rPr lang="zh-CN" altLang="en-US" dirty="0"/>
              <a:t>第4步：接着把这些分数经过一个Softmax函数，Softmax可以将分数归一化，这样使得分数都是正数并且加起来等于1。</a:t>
            </a:r>
          </a:p>
          <a:p>
            <a:r>
              <a:rPr lang="zh-CN" altLang="en-US" dirty="0"/>
              <a:t>如图所示。 这些分数决定了Thinking词向量，对其他所有位置的词向量分别有多少的注意力。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5步：得到每个词向量的分数后，将分数分别与对应的Value向量相乘。这种做法背后的直觉理解就是：对于分数高的位置，相乘后的值就越大，我们把更多的注意力放到了它们身上；对于分数低的位置，相乘后的值就越小，这些位置的词可能是相关性不大的。</a:t>
            </a:r>
          </a:p>
          <a:p>
            <a:endParaRPr lang="zh-CN" altLang="en-US" dirty="0"/>
          </a:p>
          <a:p>
            <a:r>
              <a:rPr lang="zh-CN" altLang="en-US" dirty="0"/>
              <a:t>第6步：把第5步得到的Value向量相加，就得到了Self Attention在当前位置（这里的例子是第1个位置）对应的输出。</a:t>
            </a:r>
          </a:p>
          <a:p>
            <a:endParaRPr lang="zh-CN" altLang="en-US" dirty="0"/>
          </a:p>
          <a:p>
            <a:r>
              <a:rPr lang="zh-CN" altLang="en-US" dirty="0"/>
              <a:t>最后，图展示了 对第一个位置词向量计算Self Attention 的全过程。最终得到的当前位置（这里的例子是第一个位置）词向量会继续输入到前馈神经网络。注意：上面的6个步骤每次只能计算一个位置的输出向量，在实际的代码实现中，Self Attention的计算过程是使用矩阵快速计算的，一次就得到所有位置的输出向量。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将self-attention计算6个步骤中的向量放一起，比如$X=[x_1;x_2]$​，便可以进行矩阵计算。下面，依旧按步骤展示self-attention的矩阵计算方法。 $$ X = [X_1;X_2] \ Q = X W^Q, K = X W^K, V=X W^V \ Z = softmax(\frac{QK^T}{\sqrt{d_k}}) V $$ 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第1步，先计算 Query，Key，Value 的矩阵。首先，把所有词向量放到一个矩阵X中，然后分别和3个权重矩阵$W^Q, W^K W^V$ 相乘，得到 Q，K，V 矩阵。矩阵X中的每一行，表示句子中的每一个词的词向量。Q，K，V 矩阵中的每一行表示 Query向量，Key向量，Value 向量，向量维度是$d_k$。</a:t>
            </a:r>
          </a:p>
          <a:p>
            <a:endParaRPr lang="zh-CN" altLang="en-US" dirty="0"/>
          </a:p>
          <a:p>
            <a:r>
              <a:rPr lang="zh-CN" altLang="en-US" dirty="0"/>
              <a:t>第2步：由于我们使用了矩阵来计算，我们可以把之前过程中的第 2 步到第 6 步压缩为一步，直接得到 Self Attention 的输出。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Transformer 还通过增加多头注意力机制（一组注意力称为一个 attention head），进一步完善了Self-Attention。这种机制从如下两个方面增强了attention层的能力：</a:t>
            </a:r>
          </a:p>
          <a:p>
            <a:endParaRPr lang="zh-CN" altLang="en-US" dirty="0"/>
          </a:p>
          <a:p>
            <a:r>
              <a:rPr lang="zh-CN" altLang="en-US" dirty="0"/>
              <a:t>它扩展了模型关注不同位置的能力。在上面的例子中，第一个位置的输出$z_1$​包含了句子中其他每个位置的很小一部分信息，但$z_1$​仅仅是单个向量，所以可能仅由第1个位置的信息主导了。而当我们翻译句子：The animal didn’t cross the street because it was too tired时，我们不仅希望模型关注到"it"本身，还希望模型关注到"The"和“animal”，甚至关注到"tired"。这时，多头注意力机制会有帮助。</a:t>
            </a:r>
          </a:p>
          <a:p>
            <a:endParaRPr lang="zh-CN" altLang="en-US" dirty="0"/>
          </a:p>
          <a:p>
            <a:r>
              <a:rPr lang="zh-CN" altLang="en-US" dirty="0"/>
              <a:t>多头注意力机制赋予attention层多个“子表示空间”。多头注意力机制会有多组$W^Q, W^K W^V$​ 的权重矩阵（在 Transformer 的论文中，使用了 8 组注意力),，因此可以将$X$​变换到更多种子空间进行表示。</a:t>
            </a:r>
            <a:endParaRPr lang="en-US" altLang="zh-CN" dirty="0"/>
          </a:p>
          <a:p>
            <a:r>
              <a:rPr lang="zh-CN" altLang="en-US" dirty="0"/>
              <a:t>接下来我们也使用8组注意力头（attention heads））。每一组注意力的权重矩阵都是随机初始化的，但经过训练之后，每一组注意力的权重$W^Q, W^K W^V$​ 可以把输入的向量映射到一个对应的”子表示空间“。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在多头注意力机制中，我们为每组注意力设定单独的 WQ, WK, WV 参数矩阵。将输入X和每组注意力的WQ, WK, WV 相乘，得到8组 Q, K, V 矩阵。</a:t>
            </a:r>
          </a:p>
          <a:p>
            <a:endParaRPr lang="zh-CN" altLang="en-US" dirty="0"/>
          </a:p>
          <a:p>
            <a:r>
              <a:rPr lang="zh-CN" altLang="en-US" dirty="0"/>
              <a:t>接着，我们把每组 K, Q, V 计算得到每组的 Z 矩阵，就得到8个Z矩阵。</a:t>
            </a:r>
          </a:p>
          <a:p>
            <a:r>
              <a:rPr lang="zh-CN" altLang="en-US" dirty="0"/>
              <a:t>而由于前馈神经网络层接收的是 1 个矩阵（其中每行的向量表示一个词），而不是 8 个矩阵，所以我们直接把8个子矩阵拼接起来得到一个大的矩阵，然后和另一个权重矩阵$W^O$相乘做一次变换，映射到前馈神经网络层所需要的维度。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总结一下就是：</a:t>
            </a:r>
          </a:p>
          <a:p>
            <a:r>
              <a:rPr lang="zh-CN" altLang="en-US" dirty="0"/>
              <a:t>把8个矩阵 {Z0,Z1...,Z7} 拼接起来</a:t>
            </a:r>
          </a:p>
          <a:p>
            <a:r>
              <a:rPr lang="zh-CN" altLang="en-US" dirty="0"/>
              <a:t>把拼接后的矩阵和WO权重矩阵相乘</a:t>
            </a:r>
          </a:p>
          <a:p>
            <a:r>
              <a:rPr lang="zh-CN" altLang="en-US" dirty="0"/>
              <a:t>得到最终的矩阵Z，这个矩阵包含了所有 attention heads（注意力头） 的信息。这个矩阵会输入到FFNN (Feed Forward Neural Network)层。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/>
              <a:t>Transformer</a:t>
            </a:r>
            <a:r>
              <a:rPr lang="zh-CN" altLang="en-US"/>
              <a:t>中，预算约束下容量分配的核心思想是：在固定算力、显存和推理延迟的预算下，我们需要把模型容量分配到层数 L、隐藏维度 d 以及注意力头数 h，上调其中一个通常会挤压另外的预算空间。首先是 Depth，也就是层数 L，层数越多模型越深，能够进行更充分的分层特征提炼，但训练更难，同时推理需要逐层计算，延迟会更高。第二是 Width，也就是 d_model 和 d_ff，宽度增大意味着单层容量更强，效果提升往往更直接，但代价是参数量和计算量增长很快，通常可以理解为随 d 明显增加。第三是 Heads，也就是头数 h，多头注意力提供多视角去建模不同关系，但 h 太小可能不够表达多样性，h 太大又会导致每头维度变小、出现头冗余或表达变弱的问题。总结来说，这三个超参是在预算约束下做容量分配，需要结合目标在质量、速度和资源之间取得平衡。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Transformer</a:t>
            </a:r>
            <a:r>
              <a:rPr lang="zh-CN" altLang="en-US"/>
              <a:t>中还有比较重要的</a:t>
            </a:r>
            <a:r>
              <a:rPr lang="en-US" altLang="zh-CN"/>
              <a:t> Add &amp; Norm</a:t>
            </a:r>
            <a:r>
              <a:rPr lang="zh-CN" altLang="en-US"/>
              <a:t>模块：基本每个子层——不管是 Self-Attention 还是前馈网络——外面都会包一层 Add &amp; Norm。Add 对应残差连接，把子层输出和原输入相加，让信息和梯度更顺畅地跨层传递；Norm 对应 LayerNorm，用来稳定每个 token 的特征分布、提升训练稳定性。接下来将详细说明它的计算过程。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对于这部分的计算过程。我们先看输入 X，它是</a:t>
            </a:r>
            <a:r>
              <a:rPr lang="zh-CN" altLang="en-US" dirty="0">
                <a:sym typeface="+mn-ea"/>
              </a:rPr>
              <a:t>n×d的</a:t>
            </a:r>
            <a:r>
              <a:rPr lang="zh-CN" altLang="en-US" dirty="0"/>
              <a:t>序列表示矩阵。经过某个子层，比如 Self-Attention，得到输出Z，图里用 </a:t>
            </a:r>
            <a:r>
              <a:rPr lang="en-US" altLang="zh-CN" dirty="0"/>
              <a:t>z1</a:t>
            </a:r>
            <a:r>
              <a:rPr lang="zh-CN" altLang="en-US" dirty="0"/>
              <a:t>、</a:t>
            </a:r>
            <a:r>
              <a:rPr lang="en-US" altLang="zh-CN" dirty="0"/>
              <a:t>z2 </a:t>
            </a:r>
            <a:r>
              <a:rPr lang="zh-CN" altLang="en-US" dirty="0"/>
              <a:t>表示不同 token 位置对应的输出向量。接下来做残差连接，也就是把子层输出和原输入相加，得到 X+Z。这样做的好处是信息和梯度可以沿着残差通路更直接地跨层传递，深层训练更稳定。</a:t>
            </a:r>
          </a:p>
          <a:p>
            <a:r>
              <a:rPr lang="zh-CN" altLang="en-US" dirty="0"/>
              <a:t>最后对相加结果做 LayerNorm：Y=LayerNorm(X+Z)。需要注意 LayerNorm 是按 token 来做的：对每个位置的 d 维向量分别计算均值和方差，再用 </a:t>
            </a:r>
          </a:p>
          <a:p>
            <a:r>
              <a:rPr lang="zh-CN" altLang="en-US" dirty="0"/>
              <a:t>γ 和 </a:t>
            </a:r>
          </a:p>
          <a:p>
            <a:r>
              <a:rPr lang="zh-CN" altLang="en-US" dirty="0"/>
              <a:t>β 做缩放平移。整体上，Add 解决可训练性和信息直通，Norm 负责稳定每个 token 的特征分布。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这次汇报主要分九个章节部分，我们将首先讲解介绍</a:t>
            </a:r>
            <a:r>
              <a:rPr lang="en-US" altLang="zh-CN" dirty="0"/>
              <a:t>Transformer</a:t>
            </a:r>
            <a:r>
              <a:rPr lang="zh-CN" altLang="en-US" dirty="0"/>
              <a:t>的具体架构和原理，包括</a:t>
            </a:r>
            <a:r>
              <a:rPr lang="en-US" altLang="zh-CN" dirty="0"/>
              <a:t>transformer</a:t>
            </a:r>
            <a:r>
              <a:rPr lang="zh-CN" altLang="en-US" dirty="0"/>
              <a:t>的整体结构，输入，最核心的</a:t>
            </a:r>
            <a:r>
              <a:rPr lang="en-US" altLang="zh-CN" dirty="0"/>
              <a:t>Self-Attention</a:t>
            </a:r>
            <a:r>
              <a:rPr lang="zh-CN" altLang="en-US" dirty="0"/>
              <a:t>以及</a:t>
            </a:r>
            <a:r>
              <a:rPr lang="en-US" altLang="zh-CN" dirty="0"/>
              <a:t>Encoder</a:t>
            </a:r>
            <a:r>
              <a:rPr lang="zh-CN" altLang="en-US" dirty="0"/>
              <a:t>、</a:t>
            </a:r>
            <a:r>
              <a:rPr lang="en-US" altLang="zh-CN" dirty="0"/>
              <a:t>Decoder</a:t>
            </a:r>
            <a:r>
              <a:rPr lang="zh-CN" altLang="en-US" dirty="0"/>
              <a:t>的内容。</a:t>
            </a:r>
            <a:br>
              <a:rPr lang="zh-CN" altLang="en-US" dirty="0"/>
            </a:br>
            <a:r>
              <a:rPr lang="zh-CN" altLang="en-US" dirty="0"/>
              <a:t>其次再汇报</a:t>
            </a:r>
            <a:r>
              <a:rPr lang="en-US" altLang="zh-CN" dirty="0"/>
              <a:t>Transformer</a:t>
            </a:r>
            <a:r>
              <a:rPr lang="zh-CN" altLang="en-US" dirty="0"/>
              <a:t>中比较关键的调深度宽度注意力头，残差连接和标准化，层归一化分析以及</a:t>
            </a:r>
            <a:r>
              <a:rPr lang="en-US" altLang="zh-CN" dirty="0" err="1"/>
              <a:t>FlashAttention</a:t>
            </a:r>
            <a:r>
              <a:rPr lang="zh-CN" altLang="en-US" dirty="0"/>
              <a:t>的内容。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首先简单介绍一下</a:t>
            </a:r>
            <a:r>
              <a:rPr lang="en-US" altLang="zh-CN" dirty="0"/>
              <a:t>Transformer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它最早来自 2017 年 Google 的经典论文《Attention Is All You Need》。当时它尝试解决的核心痛点就是：之前的，传统的 Seq2Seq 方法往往依赖 RNN/LSTM，训练需要按时间步循环，难以并行，而且随着距离的增加，不同位置之间的信息依赖容易衰减。比如可能对于一个在句首的单词来说，最关键的信息在离他比较远的位置，最极端就在句尾，但是这样的情况的话，传统方法就难以捕捉到这样的关键信息。。</a:t>
            </a:r>
          </a:p>
          <a:p>
            <a:endParaRPr lang="zh-CN" altLang="en-US" dirty="0"/>
          </a:p>
          <a:p>
            <a:r>
              <a:rPr lang="zh-CN" altLang="en-US" dirty="0"/>
              <a:t>因此，Transformer 的关键创新是把 self-attention 放到中心位置，让序列里任意两个位置都能直接建立关联，同时配合前馈网络和残差归一化堆叠成 Encoder–Decoder 结构。这样一来，训练可以高度并行、效率更高，并且更擅长捕捉全局依赖。后续也有很多预训练模型和大模型都在这个框架上演化。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000" dirty="0"/>
              <a:t>和大多数seq2seq模型一样，transformer的结构也是由encoder和decoder组成。（Encoder 和 Decoder 都包含 6 个 block。）</a:t>
            </a:r>
          </a:p>
          <a:p>
            <a:r>
              <a:rPr lang="zh-CN" altLang="en-US" sz="1000" dirty="0"/>
              <a:t>它由左侧的 Encoder 和右侧的 Decoder 组成，中间通过 Cross-Attention 连接：Encoder 负责把输入句子编码成一组上下文表示，Decoder 在生成每个词时会去关注这些表示。最底部是输入端，每个 token 先通过 Word Embedding 变成向量，再加上 Positional Embedding 注入位置信息，得到模型的初始输入。接着 Encoder 会堆叠 N 层，每层包含 Self-Attention 用来建模全句依赖，以及前馈网络 FFN 做特征变换，并配合残差连接和归一化保证训练稳定。Decoder 同样堆叠 N 层，但每层多了一个 Masked Self-Attention，以此来保证生成时只能看已生成的历史；然后通过 Cross-Attention 读取 Encoder 输出，最后再经过 FFN。最上面输出端通过 线性层 和 Softmax，把当前隐藏状态映射成词表上的概率分布，从而一步步生成完整序列。</a:t>
            </a:r>
          </a:p>
          <a:p>
            <a:endParaRPr lang="zh-CN" altLang="en-US" sz="1000" dirty="0"/>
          </a:p>
          <a:p>
            <a:endParaRPr lang="zh-CN" altLang="en-US" sz="1000" dirty="0"/>
          </a:p>
          <a:p>
            <a:r>
              <a:rPr lang="zh-CN" altLang="en-US" sz="1000" dirty="0"/>
              <a:t>最初针对机器翻译任务，同样以机器翻译任务为例，说明</a:t>
            </a:r>
            <a:r>
              <a:rPr lang="en-US" altLang="zh-CN" sz="1000" dirty="0"/>
              <a:t>transformer</a:t>
            </a:r>
            <a:r>
              <a:rPr lang="zh-CN" altLang="en-US" sz="1000" dirty="0"/>
              <a:t>的工作流程。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现在介绍</a:t>
            </a:r>
            <a:r>
              <a:rPr lang="en-US" altLang="zh-CN" dirty="0"/>
              <a:t>Transformer</a:t>
            </a:r>
            <a:r>
              <a:rPr lang="zh-CN" altLang="en-US" dirty="0"/>
              <a:t>具体的输入是什么样的。</a:t>
            </a:r>
          </a:p>
          <a:p>
            <a:r>
              <a:rPr lang="zh-CN" altLang="en-US" dirty="0"/>
              <a:t>总的来说，</a:t>
            </a:r>
            <a:r>
              <a:rPr lang="en-US" altLang="zh-CN" dirty="0"/>
              <a:t>transformer</a:t>
            </a:r>
            <a:r>
              <a:rPr lang="zh-CN" altLang="en-US" dirty="0"/>
              <a:t>的输入构造是由</a:t>
            </a:r>
            <a:r>
              <a:rPr lang="en-US" altLang="zh-CN" dirty="0"/>
              <a:t>word embedding</a:t>
            </a:r>
            <a:r>
              <a:rPr lang="zh-CN" altLang="en-US" dirty="0"/>
              <a:t>和</a:t>
            </a:r>
            <a:r>
              <a:rPr lang="en-US" altLang="zh-CN" dirty="0"/>
              <a:t>positional embedding</a:t>
            </a:r>
            <a:r>
              <a:rPr lang="zh-CN" altLang="en-US" dirty="0"/>
              <a:t>相加得到的。</a:t>
            </a:r>
          </a:p>
          <a:p>
            <a:r>
              <a:rPr lang="zh-CN" altLang="en-US" dirty="0"/>
              <a:t>就是将序列中的每个 token，这里就是单词，我们先把它映射成词向量 Word Embedding，再根据它在序列中的位置生成对应的 Positional E</a:t>
            </a:r>
            <a:r>
              <a:rPr lang="en-US" altLang="zh-CN" dirty="0" err="1"/>
              <a:t>mbedding</a:t>
            </a:r>
            <a:r>
              <a:rPr lang="zh-CN" altLang="en-US" dirty="0"/>
              <a:t>。最后把这两部分向量逐元素相加，得到输入表示 </a:t>
            </a:r>
          </a:p>
          <a:p>
            <a:r>
              <a:rPr lang="zh-CN" altLang="en-US" dirty="0"/>
              <a:t>𝑥</a:t>
            </a:r>
          </a:p>
          <a:p>
            <a:r>
              <a:rPr lang="zh-CN" altLang="en-US" dirty="0"/>
              <a:t>x，再送入后续的注意力和前馈网络。</a:t>
            </a:r>
          </a:p>
          <a:p>
            <a:r>
              <a:rPr lang="zh-CN" altLang="en-US" dirty="0"/>
              <a:t>接下来我会分别展开讲</a:t>
            </a:r>
            <a:r>
              <a:rPr lang="en-US" altLang="zh-CN" dirty="0">
                <a:sym typeface="+mn-ea"/>
              </a:rPr>
              <a:t>word embedding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positional embedding</a:t>
            </a:r>
            <a:r>
              <a:rPr lang="zh-CN" altLang="en-US" dirty="0">
                <a:sym typeface="+mn-ea"/>
              </a:rPr>
              <a:t>的内容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word embedding</a:t>
            </a:r>
            <a:r>
              <a:rPr lang="zh-CN" altLang="en-US" dirty="0"/>
              <a:t>部分，输入文本首先会被分成一串 token，记作 </a:t>
            </a:r>
            <a:r>
              <a:rPr lang="en-US" altLang="zh-CN" dirty="0"/>
              <a:t>xi</a:t>
            </a:r>
            <a:endParaRPr lang="zh-CN" altLang="en-US" dirty="0"/>
          </a:p>
          <a:p>
            <a:r>
              <a:rPr lang="zh-CN" altLang="en-US" dirty="0"/>
              <a:t>（图里用 Je、suis、étudiant 举例）。因为 token 本身是离散符号，模型无法直接计算，所以我们用一个可学习的 embedding 矩阵 </a:t>
            </a:r>
            <a:r>
              <a:rPr lang="en-US" altLang="zh-CN" dirty="0"/>
              <a:t>E </a:t>
            </a:r>
            <a:r>
              <a:rPr lang="zh-CN" altLang="en-US" dirty="0"/>
              <a:t>来做查表，把每个 token 映射成一个 d 维向量：</a:t>
            </a:r>
            <a:r>
              <a:rPr lang="en-US" altLang="zh-CN" dirty="0" err="1"/>
              <a:t>ei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再把所有位置的向量按顺序堆叠起来，就得到一个 n×d 的输入矩阵 </a:t>
            </a:r>
            <a:r>
              <a:rPr lang="en-US" altLang="zh-CN" dirty="0"/>
              <a:t>X</a:t>
            </a:r>
            <a:r>
              <a:rPr lang="zh-CN" altLang="en-US" dirty="0"/>
              <a:t>，其中 n 是 token 个数，d 是每个 token 的表示维度。直观上，图里的绿色小格就是向量维度，不同 token 对应不同向量，模型后续的注意力和前馈网络都会在这些连续向量表示上进行计算。随后我们会把位置编码再加进去，形成最终的输入表示。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词向量</a:t>
            </a:r>
          </a:p>
          <a:p>
            <a:r>
              <a:rPr lang="zh-CN" altLang="en-US" dirty="0"/>
              <a:t>和常见的NLP 任务一样，我们首先会使用词嵌入算法（embedding algorithm），将输入文本序列的每个词转换为一个词向量。实际应用中的向量一般是 256 或者 512 维。但为了简化起见，我们这里使用4维的词向量来进行讲解。</a:t>
            </a:r>
          </a:p>
          <a:p>
            <a:endParaRPr lang="zh-CN" altLang="en-US" dirty="0"/>
          </a:p>
          <a:p>
            <a:r>
              <a:rPr lang="zh-CN" altLang="en-US" dirty="0"/>
              <a:t>如下图所示，假设我们的输入文本是序列包含了3个词，那么每个词可以通过词嵌入算法得到一个4维向量，于是整个输入被转化成为一个向量序列。在实际应用中，我们通常会同时给模型输入多个句子，如果每个句子的长度不一样，我们会选择一个合适的长度，作为输入文本序列的最大长度：如果一个句子达不到这个长度，那么就填充先填充一个特殊的“padding”词；如果句子超出这个长度，则做截断。最大序列长度是一个超参数，通常希望越大越好，但是更长的序列往往会占用更大的训练显存/内存，因此需要在模型训练时候视情况进行决定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对于 Transformer 输入中的Positional Embedding。其提出的动机是因为，Self-Attention 本身不带顺序概念，如果只输入词向量，模型并不知道谁在前谁在后，所以需要显式注入位置信息。经典 Transformer 使用固定的正弦位置编码：对每个位置 pos 构造一个 d 维向量，其中偶数维用 sin，奇数维用 cos，</a:t>
            </a:r>
            <a:endParaRPr lang="en-US" altLang="zh-CN" dirty="0"/>
          </a:p>
          <a:p>
            <a:r>
              <a:rPr lang="zh-CN" altLang="en-US" dirty="0"/>
              <a:t> 让不同维度对应不同的波长：低维变化更快，适合表达局部位置差异；高维变化更慢，能表达更长距离的位置信息。最后，位置编码不会单独输入，而是与词向量逐元素相加，得到第一层的输入表示h(0)=e+PE，至此，就完成了</a:t>
            </a:r>
            <a:r>
              <a:rPr lang="en-US" altLang="zh-CN" dirty="0"/>
              <a:t>transformer</a:t>
            </a:r>
            <a:r>
              <a:rPr lang="zh-CN" altLang="en-US" dirty="0"/>
              <a:t>的输入构造，这样模型也同时拥有语义信息和顺序信息。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它在构造一个矩阵 </a:t>
            </a:r>
            <a:r>
              <a:rPr lang="en" altLang="zh-CN" dirty="0" err="1"/>
              <a:t>PE∈Rn×d</a:t>
            </a:r>
            <a:r>
              <a:rPr lang="zh-CN" altLang="en" dirty="0"/>
              <a:t>，</a:t>
            </a:r>
            <a:r>
              <a:rPr lang="zh-CN" altLang="en-US" dirty="0"/>
              <a:t>每一行对应一个位置 </a:t>
            </a:r>
            <a:r>
              <a:rPr lang="en" altLang="zh-CN" dirty="0"/>
              <a:t>pos</a:t>
            </a:r>
            <a:r>
              <a:rPr lang="zh-CN" altLang="en" dirty="0"/>
              <a:t>，</a:t>
            </a:r>
            <a:r>
              <a:rPr lang="zh-CN" altLang="en-US" dirty="0"/>
              <a:t>每一列对应一个维度。</a:t>
            </a:r>
            <a:br>
              <a:rPr lang="zh-CN" altLang="en-US" dirty="0"/>
            </a:br>
            <a:r>
              <a:rPr lang="zh-CN" altLang="en-US" dirty="0"/>
              <a:t>不同维度使用不同频率的正弦波：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低维（小 </a:t>
            </a:r>
            <a:r>
              <a:rPr lang="en" altLang="zh-CN" dirty="0" err="1"/>
              <a:t>i</a:t>
            </a:r>
            <a:r>
              <a:rPr lang="zh-CN" altLang="en" dirty="0"/>
              <a:t>）：</a:t>
            </a:r>
            <a:r>
              <a:rPr lang="zh-CN" altLang="en-US" dirty="0"/>
              <a:t>分母小 → 角度随 </a:t>
            </a:r>
            <a:r>
              <a:rPr lang="en" altLang="zh-CN" dirty="0"/>
              <a:t>pos </a:t>
            </a:r>
            <a:r>
              <a:rPr lang="zh-CN" altLang="en-US" dirty="0"/>
              <a:t>变化快 → </a:t>
            </a:r>
            <a:r>
              <a:rPr lang="zh-CN" altLang="en-US" b="1" dirty="0"/>
              <a:t>高频</a:t>
            </a:r>
            <a:r>
              <a:rPr lang="en-US" altLang="zh-CN" b="1" dirty="0"/>
              <a:t>/</a:t>
            </a:r>
            <a:r>
              <a:rPr lang="zh-CN" altLang="en-US" b="1" dirty="0"/>
              <a:t>短波长</a:t>
            </a:r>
            <a:r>
              <a:rPr lang="zh-CN" altLang="en-US" dirty="0"/>
              <a:t>（更敏感局部位置差）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高维（大 </a:t>
            </a:r>
            <a:r>
              <a:rPr lang="en" altLang="zh-CN" dirty="0" err="1"/>
              <a:t>i</a:t>
            </a:r>
            <a:r>
              <a:rPr lang="zh-CN" altLang="en" dirty="0"/>
              <a:t>）：</a:t>
            </a:r>
            <a:r>
              <a:rPr lang="zh-CN" altLang="en-US" dirty="0"/>
              <a:t>分母大 → 角度变化慢 → </a:t>
            </a:r>
            <a:r>
              <a:rPr lang="zh-CN" altLang="en-US" b="1" dirty="0"/>
              <a:t>低频</a:t>
            </a:r>
            <a:r>
              <a:rPr lang="en-US" altLang="zh-CN" b="1" dirty="0"/>
              <a:t>/</a:t>
            </a:r>
            <a:r>
              <a:rPr lang="zh-CN" altLang="en-US" b="1" dirty="0"/>
              <a:t>长波长</a:t>
            </a:r>
            <a:r>
              <a:rPr lang="zh-CN" altLang="en-US" dirty="0"/>
              <a:t>（更适合表达长距离位置差）</a:t>
            </a:r>
          </a:p>
          <a:p>
            <a:r>
              <a:rPr lang="zh-CN" altLang="en-US" dirty="0"/>
              <a:t>最后模型实际输入一般是：</a:t>
            </a:r>
          </a:p>
          <a:p>
            <a:r>
              <a:rPr lang="zh-CN" altLang="en" dirty="0"/>
              <a:t>（</a:t>
            </a:r>
            <a:r>
              <a:rPr lang="zh-CN" altLang="en-US" dirty="0"/>
              <a:t>词向量 </a:t>
            </a:r>
            <a:r>
              <a:rPr lang="en-US" altLang="zh-CN" dirty="0"/>
              <a:t>+ </a:t>
            </a:r>
            <a:r>
              <a:rPr lang="zh-CN" altLang="en-US" dirty="0"/>
              <a:t>位置向量逐元素相加）</a:t>
            </a:r>
          </a:p>
          <a:p>
            <a:r>
              <a:rPr lang="en-US" altLang="zh-CN" b="1" dirty="0"/>
              <a:t>4</a:t>
            </a:r>
            <a:r>
              <a:rPr lang="zh-CN" altLang="en-US" b="1" dirty="0"/>
              <a:t>）</a:t>
            </a:r>
            <a:r>
              <a:rPr lang="en" altLang="zh-CN" b="1" dirty="0"/>
              <a:t>PE </a:t>
            </a:r>
            <a:r>
              <a:rPr lang="zh-CN" altLang="en-US" b="1" dirty="0"/>
              <a:t>公式里的 </a:t>
            </a:r>
            <a:r>
              <a:rPr lang="en" altLang="zh-CN" b="1" dirty="0"/>
              <a:t>sin </a:t>
            </a:r>
            <a:r>
              <a:rPr lang="zh-CN" altLang="en-US" b="1" dirty="0"/>
              <a:t>和 </a:t>
            </a:r>
            <a:r>
              <a:rPr lang="en" altLang="zh-CN" b="1" dirty="0"/>
              <a:t>cos </a:t>
            </a:r>
            <a:r>
              <a:rPr lang="zh-CN" altLang="en-US" b="1" dirty="0"/>
              <a:t>是什么？为什么要用它们？</a:t>
            </a:r>
          </a:p>
          <a:p>
            <a:r>
              <a:rPr lang="en" altLang="zh-CN" b="1" dirty="0"/>
              <a:t>sin/cos </a:t>
            </a:r>
            <a:r>
              <a:rPr lang="zh-CN" altLang="en-US" b="1" dirty="0"/>
              <a:t>是什么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sin⁡(⋅)\</a:t>
            </a:r>
            <a:r>
              <a:rPr lang="zh-CN" altLang="en-US" dirty="0"/>
              <a:t> </a:t>
            </a:r>
            <a:r>
              <a:rPr lang="en" altLang="zh-CN" dirty="0"/>
              <a:t>cos(⋅) </a:t>
            </a:r>
            <a:r>
              <a:rPr lang="zh-CN" altLang="en-US" dirty="0"/>
              <a:t>是三角函数，输入一个角度（弧度），输出范围在</a:t>
            </a:r>
            <a:r>
              <a:rPr lang="en-US" altLang="zh-CN" dirty="0"/>
              <a:t>[−1,1] </a:t>
            </a:r>
            <a:r>
              <a:rPr lang="zh-CN" altLang="en-US" dirty="0"/>
              <a:t>的周期信号。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在这里它们提供“周期变化”的数值模式，作为位置的连续编码。</a:t>
            </a:r>
          </a:p>
          <a:p>
            <a:r>
              <a:rPr lang="zh-CN" altLang="en-US" b="1" dirty="0"/>
              <a:t>为什么要用 </a:t>
            </a:r>
            <a:r>
              <a:rPr lang="en" altLang="zh-CN" b="1" dirty="0"/>
              <a:t>sin/cos</a:t>
            </a:r>
            <a:r>
              <a:rPr lang="zh-CN" altLang="en" b="1" dirty="0"/>
              <a:t>（</a:t>
            </a:r>
            <a:r>
              <a:rPr lang="zh-CN" altLang="en-US" b="1" dirty="0"/>
              <a:t>核心原因）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为每个位置生成唯一且平滑的向量</a:t>
            </a:r>
            <a:br>
              <a:rPr lang="zh-CN" altLang="en-US" dirty="0"/>
            </a:br>
            <a:r>
              <a:rPr lang="zh-CN" altLang="en-US" dirty="0"/>
              <a:t>位置从 </a:t>
            </a:r>
            <a:r>
              <a:rPr lang="en" altLang="zh-CN" dirty="0"/>
              <a:t>pos </a:t>
            </a:r>
            <a:r>
              <a:rPr lang="zh-CN" altLang="en-US" dirty="0"/>
              <a:t>到 </a:t>
            </a:r>
            <a:r>
              <a:rPr lang="en" altLang="zh-CN" dirty="0"/>
              <a:t>pos+1 </a:t>
            </a:r>
            <a:r>
              <a:rPr lang="zh-CN" altLang="en-US" dirty="0"/>
              <a:t>时，</a:t>
            </a:r>
            <a:r>
              <a:rPr lang="en" altLang="zh-CN" dirty="0"/>
              <a:t>PE </a:t>
            </a:r>
            <a:r>
              <a:rPr lang="zh-CN" altLang="en-US" dirty="0"/>
              <a:t>向量只发生小变化，适合梯度优化。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用多频率同时表达“近”和“远”的位置信息</a:t>
            </a:r>
            <a:br>
              <a:rPr lang="zh-CN" altLang="en-US" dirty="0"/>
            </a:br>
            <a:r>
              <a:rPr lang="zh-CN" altLang="en-US" dirty="0"/>
              <a:t>不同维度不同频率，让模型同时具备局部与全局的位置分辨率。</a:t>
            </a:r>
          </a:p>
          <a:p>
            <a:pPr>
              <a:buFont typeface="+mj-lt"/>
              <a:buAutoNum type="arabicPeriod"/>
            </a:pPr>
            <a:r>
              <a:rPr lang="en" altLang="zh-CN" b="1" dirty="0" err="1"/>
              <a:t>sin+cos</a:t>
            </a:r>
            <a:r>
              <a:rPr lang="en" altLang="zh-CN" b="1" dirty="0"/>
              <a:t> </a:t>
            </a:r>
            <a:r>
              <a:rPr lang="zh-CN" altLang="en-US" b="1" dirty="0"/>
              <a:t>成对使用，能表示相位</a:t>
            </a:r>
            <a:r>
              <a:rPr lang="en-US" altLang="zh-CN" b="1" dirty="0"/>
              <a:t>/</a:t>
            </a:r>
            <a:r>
              <a:rPr lang="zh-CN" altLang="en-US" b="1" dirty="0"/>
              <a:t>位移（相对位置信息更好用）</a:t>
            </a:r>
            <a:br>
              <a:rPr lang="zh-CN" altLang="en-US" dirty="0"/>
            </a:br>
            <a:r>
              <a:rPr lang="zh-CN" altLang="en-US" dirty="0"/>
              <a:t>把维度两两配对（</a:t>
            </a:r>
            <a:r>
              <a:rPr lang="en" altLang="zh-CN" dirty="0"/>
              <a:t>sin</a:t>
            </a:r>
            <a:r>
              <a:rPr lang="zh-CN" altLang="en" dirty="0"/>
              <a:t>、</a:t>
            </a:r>
            <a:r>
              <a:rPr lang="en" altLang="zh-CN" dirty="0"/>
              <a:t>cos</a:t>
            </a:r>
            <a:r>
              <a:rPr lang="zh-CN" altLang="en" dirty="0"/>
              <a:t>）</a:t>
            </a:r>
            <a:r>
              <a:rPr lang="zh-CN" altLang="en-US" dirty="0"/>
              <a:t>后，模型可以更容易通过线性组合推断相对位移关系（相位差对应位置差）。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固定公式，不需要学习参数，且可外推更长序列</a:t>
            </a:r>
            <a:br>
              <a:rPr lang="zh-CN" altLang="en-US" dirty="0"/>
            </a:br>
            <a:r>
              <a:rPr lang="zh-CN" altLang="en-US" dirty="0"/>
              <a:t>相比“可学习位置向量”，正弦 </a:t>
            </a:r>
            <a:r>
              <a:rPr lang="en" altLang="zh-CN" dirty="0"/>
              <a:t>PE </a:t>
            </a:r>
            <a:r>
              <a:rPr lang="zh-CN" altLang="en-US" dirty="0"/>
              <a:t>生成任意长度都能算（不过现代大模型很多会用更适合长上下文的相对位置方案，比如 </a:t>
            </a:r>
            <a:r>
              <a:rPr lang="en" altLang="zh-CN" dirty="0" err="1"/>
              <a:t>RoPE</a:t>
            </a:r>
            <a:r>
              <a:rPr lang="zh-CN" altLang="en" dirty="0"/>
              <a:t>，</a:t>
            </a:r>
            <a:r>
              <a:rPr lang="zh-CN" altLang="en-US" dirty="0"/>
              <a:t>但这是后话）。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Transformer 的内部结构图，左侧为 Encoder block，右侧为 Decoder block。红色圈中的部分为 Multi-Head Attention，是由多个 Self-Attention组成的，可以看到 Encoder block 包含一个 Multi-Head Attention，而 Decoder block 包含两个 Multi-Head Attention (其中有一个用到 Masked)。Multi-Head Attention 上方还包括一个 Add &amp; Norm 层，Add 表示残差连接 (Residual Connection) 用于防止网络退化，Norm 表示 Layer Normalization，用于对每一层的激活值进行归一化。</a:t>
            </a:r>
          </a:p>
          <a:p>
            <a:endParaRPr lang="zh-CN" altLang="en-US" dirty="0"/>
          </a:p>
          <a:p>
            <a:r>
              <a:rPr lang="zh-CN" altLang="en-US" dirty="0"/>
              <a:t>因为 Self-Attention是 Transformer 的重点，所以我们重点关注 Multi-Head Attention 以及 Self-Attention，首先详细了解一下 Self-Attention 的内部逻辑和计算步骤。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第1步：对输入编码器的词向量进行线性变换得到：Query向量: q1,q2，Key向量: k1,k2，Value向量: v1,v2。这3个向量是词向量分别和3个参数矩阵相乘得到的，而这些矩阵也正是模型要学习的参数。</a:t>
            </a:r>
          </a:p>
          <a:p>
            <a:endParaRPr lang="zh-CN" altLang="en-US" dirty="0"/>
          </a:p>
          <a:p>
            <a:r>
              <a:rPr lang="zh-CN" altLang="en-US" dirty="0"/>
              <a:t>Query 向量，Key 向量，Value 向量是什么含义呢？</a:t>
            </a:r>
          </a:p>
          <a:p>
            <a:endParaRPr lang="zh-CN" altLang="en-US" dirty="0"/>
          </a:p>
          <a:p>
            <a:r>
              <a:rPr lang="zh-CN" altLang="en-US" dirty="0"/>
              <a:t>其实它们就是 3 个向量，给它们加上一个名称，可以让我们更好地理解 Self-Attention 的计算过程和逻辑。attention计算的逻辑常常可以描述为：query和key计算相关或者叫attention得分，然后根据attention得分对value进行加权求和。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5" descr="剪影居中蓝 低版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" descr="国科大标准Logo横式一（蓝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626" y="135848"/>
            <a:ext cx="2992068" cy="626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3"/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528316" cy="5262564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914399"/>
            <a:ext cx="7653528" cy="52625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3"/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8" name="标题 1"/>
          <p:cNvSpPr txBox="1"/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738" y="914400"/>
            <a:ext cx="979869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738" y="3560400"/>
            <a:ext cx="979869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68" y="608400"/>
            <a:ext cx="1096862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68" y="1490400"/>
            <a:ext cx="10968629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696" y="3848400"/>
            <a:ext cx="7768395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696" y="4615200"/>
            <a:ext cx="7768395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68" y="608400"/>
            <a:ext cx="1096862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368" y="1501200"/>
            <a:ext cx="517653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266" y="1501200"/>
            <a:ext cx="517653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68" y="608400"/>
            <a:ext cx="1096862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68" y="1429200"/>
            <a:ext cx="5342122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368" y="1854000"/>
            <a:ext cx="5342122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425" y="1421729"/>
            <a:ext cx="5342122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425" y="1854000"/>
            <a:ext cx="5342122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68" y="608400"/>
            <a:ext cx="1096862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68" y="1555200"/>
            <a:ext cx="5232804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069" y="1555200"/>
            <a:ext cx="522692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2026/1/15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002982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3041905"/>
            <a:ext cx="10515600" cy="3047746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2" descr="剪影蓝 低版本"/>
          <p:cNvPicPr>
            <a:picLocks noChangeAspect="1"/>
          </p:cNvPicPr>
          <p:nvPr userDrawn="1"/>
        </p:nvPicPr>
        <p:blipFill>
          <a:blip r:embed="rId3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3" name="图片 12" descr="国科大标准Logo横式一（白色）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267" y="914400"/>
            <a:ext cx="1043946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352" y="914400"/>
            <a:ext cx="9168722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368" y="774000"/>
            <a:ext cx="10972229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738" y="2484000"/>
            <a:ext cx="979869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738" y="3560400"/>
            <a:ext cx="979869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7433" y="0"/>
            <a:ext cx="4011352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" name="圆角矩形 1"/>
          <p:cNvSpPr/>
          <p:nvPr/>
        </p:nvSpPr>
        <p:spPr>
          <a:xfrm>
            <a:off x="0" y="0"/>
            <a:ext cx="4215319" cy="6858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5683" y="1443841"/>
            <a:ext cx="4457718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第一部分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第二部分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第三部分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第四部分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第五部分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205140" y="2054375"/>
            <a:ext cx="3879195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/>
          <p:nvPr/>
        </p:nvCxnSpPr>
        <p:spPr>
          <a:xfrm>
            <a:off x="6205140" y="2953017"/>
            <a:ext cx="3879195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205140" y="3787602"/>
            <a:ext cx="3879195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6205140" y="4634838"/>
            <a:ext cx="3764894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6205140" y="5598309"/>
            <a:ext cx="3879195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grpSp>
        <p:nvGrpSpPr>
          <p:cNvPr id="10" name="组合 9"/>
          <p:cNvGrpSpPr/>
          <p:nvPr/>
        </p:nvGrpSpPr>
        <p:grpSpPr>
          <a:xfrm>
            <a:off x="1129767" y="2445677"/>
            <a:ext cx="1954525" cy="1966644"/>
            <a:chOff x="1074057" y="2518270"/>
            <a:chExt cx="1954627" cy="1966644"/>
          </a:xfrm>
        </p:grpSpPr>
        <p:sp>
          <p:nvSpPr>
            <p:cNvPr id="11" name="矩形 10"/>
            <p:cNvSpPr/>
            <p:nvPr/>
          </p:nvSpPr>
          <p:spPr>
            <a:xfrm>
              <a:off x="1074057" y="2518270"/>
              <a:ext cx="1349939" cy="19666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bg1"/>
                  </a:solidFill>
                </a:ln>
                <a:solidFill>
                  <a:srgbClr val="82318E"/>
                </a:solidFill>
                <a:ea typeface="阿里巴巴普惠体 R" panose="00020600040101010101" pitchFamily="18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85596" y="2891057"/>
              <a:ext cx="1843088" cy="1219701"/>
              <a:chOff x="1185596" y="2806967"/>
              <a:chExt cx="1843088" cy="1219701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185596" y="2806967"/>
                <a:ext cx="1843088" cy="101473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305170" y="3689483"/>
                <a:ext cx="1536282" cy="33718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</a:rPr>
                  <a:t>CONTENTS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p:grpSp>
      </p:grpSp>
      <p:sp>
        <p:nvSpPr>
          <p:cNvPr id="44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7705324" y="1466850"/>
            <a:ext cx="2379539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5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7705324" y="2319725"/>
            <a:ext cx="2379539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6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7705324" y="3185301"/>
            <a:ext cx="2379539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7" name="文本占位符 43"/>
          <p:cNvSpPr>
            <a:spLocks noGrp="1"/>
          </p:cNvSpPr>
          <p:nvPr>
            <p:ph type="body" sz="quarter" idx="13" hasCustomPrompt="1"/>
          </p:nvPr>
        </p:nvSpPr>
        <p:spPr>
          <a:xfrm>
            <a:off x="7705324" y="4039534"/>
            <a:ext cx="2379539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8" name="文本占位符 43"/>
          <p:cNvSpPr>
            <a:spLocks noGrp="1"/>
          </p:cNvSpPr>
          <p:nvPr>
            <p:ph type="body" sz="quarter" idx="14" hasCustomPrompt="1"/>
          </p:nvPr>
        </p:nvSpPr>
        <p:spPr>
          <a:xfrm>
            <a:off x="7705324" y="4876072"/>
            <a:ext cx="2379539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" y="1211836"/>
            <a:ext cx="10835640" cy="4965127"/>
          </a:xfrm>
        </p:spPr>
        <p:txBody>
          <a:bodyPr>
            <a:normAutofit/>
          </a:bodyPr>
          <a:lstStyle>
            <a:lvl1pPr>
              <a:defRPr sz="2400">
                <a:latin typeface="微软雅黑" charset="-122"/>
                <a:ea typeface="微软雅黑" charset="-122"/>
              </a:defRPr>
            </a:lvl1pPr>
            <a:lvl2pPr>
              <a:defRPr sz="2000">
                <a:latin typeface="微软雅黑" charset="-122"/>
                <a:ea typeface="微软雅黑" charset="-122"/>
              </a:defRPr>
            </a:lvl2pPr>
            <a:lvl3pPr>
              <a:defRPr sz="1800">
                <a:latin typeface="微软雅黑" charset="-122"/>
                <a:ea typeface="微软雅黑" charset="-122"/>
              </a:defRPr>
            </a:lvl3pPr>
            <a:lvl4pPr>
              <a:defRPr sz="1600">
                <a:latin typeface="微软雅黑" charset="-122"/>
                <a:ea typeface="微软雅黑" charset="-122"/>
              </a:defRPr>
            </a:lvl4pPr>
            <a:lvl5pPr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9" name="图片 8" descr="国科大标准Logo横式一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5334" y="191429"/>
            <a:ext cx="2167622" cy="457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9432" y="1442904"/>
            <a:ext cx="5181600" cy="4351338"/>
          </a:xfrm>
        </p:spPr>
        <p:txBody>
          <a:bodyPr/>
          <a:lstStyle>
            <a:lvl1pPr>
              <a:defRPr>
                <a:latin typeface="微软雅黑" charset="-122"/>
                <a:ea typeface="微软雅黑" charset="-122"/>
              </a:defRPr>
            </a:lvl1pPr>
            <a:lvl2pPr>
              <a:defRPr>
                <a:latin typeface="微软雅黑" charset="-122"/>
                <a:ea typeface="微软雅黑" charset="-122"/>
              </a:defRPr>
            </a:lvl2pPr>
            <a:lvl3pPr>
              <a:defRPr>
                <a:latin typeface="微软雅黑" charset="-122"/>
                <a:ea typeface="微软雅黑" charset="-122"/>
              </a:defRPr>
            </a:lvl3pPr>
            <a:lvl4pPr>
              <a:defRPr>
                <a:latin typeface="微软雅黑" charset="-122"/>
                <a:ea typeface="微软雅黑" charset="-122"/>
              </a:defRPr>
            </a:lvl4pPr>
            <a:lvl5pPr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3432" y="1442904"/>
            <a:ext cx="5181600" cy="4351338"/>
          </a:xfrm>
        </p:spPr>
        <p:txBody>
          <a:bodyPr/>
          <a:lstStyle>
            <a:lvl1pPr>
              <a:defRPr>
                <a:latin typeface="微软雅黑" charset="-122"/>
                <a:ea typeface="微软雅黑" charset="-122"/>
              </a:defRPr>
            </a:lvl1pPr>
            <a:lvl2pPr>
              <a:defRPr>
                <a:latin typeface="微软雅黑" charset="-122"/>
                <a:ea typeface="微软雅黑" charset="-122"/>
              </a:defRPr>
            </a:lvl2pPr>
            <a:lvl3pPr>
              <a:defRPr>
                <a:latin typeface="微软雅黑" charset="-122"/>
                <a:ea typeface="微软雅黑" charset="-122"/>
              </a:defRPr>
            </a:lvl3pPr>
            <a:lvl4pPr>
              <a:defRPr>
                <a:latin typeface="微软雅黑" charset="-122"/>
                <a:ea typeface="微软雅黑" charset="-122"/>
              </a:defRPr>
            </a:lvl4pPr>
            <a:lvl5pPr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7868" y="120113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17868" y="202504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50280" y="120113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50280" y="202504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43557" y="199897"/>
            <a:ext cx="9640824" cy="537083"/>
          </a:xfrm>
        </p:spPr>
        <p:txBody>
          <a:bodyPr>
            <a:noAutofit/>
          </a:bodyPr>
          <a:lstStyle>
            <a:lvl1pPr>
              <a:defRPr sz="3600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/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" descr="国科大标准Logo横式一（蓝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874" y="136525"/>
            <a:ext cx="2992068" cy="626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" charset="-122"/>
                <a:ea typeface="微软雅黑" charset="-122"/>
              </a:defRPr>
            </a:lvl1pPr>
            <a:lvl2pPr>
              <a:defRPr sz="2800">
                <a:latin typeface="微软雅黑" charset="-122"/>
                <a:ea typeface="微软雅黑" charset="-122"/>
              </a:defRPr>
            </a:lvl2pPr>
            <a:lvl3pPr>
              <a:defRPr sz="2400">
                <a:latin typeface="微软雅黑" charset="-122"/>
                <a:ea typeface="微软雅黑" charset="-122"/>
              </a:defRPr>
            </a:lvl3pPr>
            <a:lvl4pPr>
              <a:defRPr sz="2000">
                <a:latin typeface="微软雅黑" charset="-122"/>
                <a:ea typeface="微软雅黑" charset="-122"/>
              </a:defRPr>
            </a:lvl4pPr>
            <a:lvl5pPr>
              <a:defRPr sz="2000">
                <a:latin typeface="微软雅黑" charset="-122"/>
                <a:ea typeface="微软雅黑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3"/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9" name="标题 1"/>
          <p:cNvSpPr txBox="1"/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10210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C90B3-9A4D-4AD5-B236-23D969D350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3"/>
          <p:cNvSpPr txBox="1"/>
          <p:nvPr userDrawn="1">
            <p:custDataLst>
              <p:tags r:id="rId1"/>
            </p:custDataLst>
          </p:nvPr>
        </p:nvSpPr>
        <p:spPr>
          <a:xfrm>
            <a:off x="92762" y="-38569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01</a:t>
            </a:r>
          </a:p>
        </p:txBody>
      </p:sp>
      <p:sp>
        <p:nvSpPr>
          <p:cNvPr id="9" name="标题 1"/>
          <p:cNvSpPr txBox="1"/>
          <p:nvPr userDrawn="1"/>
        </p:nvSpPr>
        <p:spPr>
          <a:xfrm>
            <a:off x="943557" y="199897"/>
            <a:ext cx="9640824" cy="537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2" descr="剪影蓝 低版本"/>
          <p:cNvPicPr>
            <a:picLocks noChangeAspect="1"/>
          </p:cNvPicPr>
          <p:nvPr userDrawn="1"/>
        </p:nvPicPr>
        <p:blipFill>
          <a:blip r:embed="rId14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/>
          <p:cNvSpPr/>
          <p:nvPr userDrawn="1">
            <p:custDataLst>
              <p:tags r:id="rId13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9" name="图片 18" descr="国科大标准Logo横式一（白色）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98DE7-6DF2-4135-891A-68191D47F8C6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14232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470C90B3-9A4D-4AD5-B236-23D969D3506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368" y="608400"/>
            <a:ext cx="10968629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368" y="1490400"/>
            <a:ext cx="10968629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1968" y="6314400"/>
            <a:ext cx="2699859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5786" y="6314400"/>
            <a:ext cx="3959794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138" y="6314400"/>
            <a:ext cx="2699859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18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02.xml"/><Relationship Id="rId7" Type="http://schemas.openxmlformats.org/officeDocument/2006/relationships/tags" Target="../tags/tag1030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3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2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10.xml"/><Relationship Id="rId7" Type="http://schemas.openxmlformats.org/officeDocument/2006/relationships/image" Target="../media/image22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2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8.xml"/><Relationship Id="rId7" Type="http://schemas.openxmlformats.org/officeDocument/2006/relationships/image" Target="../media/image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7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27.xml"/><Relationship Id="rId7" Type="http://schemas.openxmlformats.org/officeDocument/2006/relationships/image" Target="../media/image2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31.xml"/><Relationship Id="rId7" Type="http://schemas.openxmlformats.org/officeDocument/2006/relationships/image" Target="../media/image2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2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5.xml"/><Relationship Id="rId7" Type="http://schemas.openxmlformats.org/officeDocument/2006/relationships/image" Target="../media/image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40.xml"/><Relationship Id="rId7" Type="http://schemas.openxmlformats.org/officeDocument/2006/relationships/image" Target="../media/image2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144.xml"/><Relationship Id="rId7" Type="http://schemas.openxmlformats.org/officeDocument/2006/relationships/image" Target="../media/image2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48.xml"/><Relationship Id="rId7" Type="http://schemas.openxmlformats.org/officeDocument/2006/relationships/image" Target="../media/image2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52.xml"/><Relationship Id="rId7" Type="http://schemas.openxmlformats.org/officeDocument/2006/relationships/image" Target="../media/image2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3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56.xml"/><Relationship Id="rId7" Type="http://schemas.openxmlformats.org/officeDocument/2006/relationships/image" Target="../media/image2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60.xml"/><Relationship Id="rId7" Type="http://schemas.openxmlformats.org/officeDocument/2006/relationships/image" Target="../media/image2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64.xml"/><Relationship Id="rId7" Type="http://schemas.openxmlformats.org/officeDocument/2006/relationships/image" Target="../media/image2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5.xml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72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38.png"/><Relationship Id="rId5" Type="http://schemas.openxmlformats.org/officeDocument/2006/relationships/tags" Target="../tags/tag179.xml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3.xml"/><Relationship Id="rId7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80.xml"/><Relationship Id="rId7" Type="http://schemas.openxmlformats.org/officeDocument/2006/relationships/image" Target="../media/image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84.xml"/><Relationship Id="rId7" Type="http://schemas.openxmlformats.org/officeDocument/2006/relationships/image" Target="../media/image2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88.xml"/><Relationship Id="rId7" Type="http://schemas.openxmlformats.org/officeDocument/2006/relationships/image" Target="../media/image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92.xml"/><Relationship Id="rId7" Type="http://schemas.openxmlformats.org/officeDocument/2006/relationships/image" Target="../media/image2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3.xml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96.xml"/><Relationship Id="rId7" Type="http://schemas.openxmlformats.org/officeDocument/2006/relationships/image" Target="../media/image2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7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00.xml"/><Relationship Id="rId7" Type="http://schemas.openxmlformats.org/officeDocument/2006/relationships/image" Target="../media/image2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8.png"/><Relationship Id="rId4" Type="http://schemas.openxmlformats.org/officeDocument/2006/relationships/tags" Target="../tags/tag201.xm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6.xml"/><Relationship Id="rId7" Type="http://schemas.openxmlformats.org/officeDocument/2006/relationships/image" Target="../media/image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0.xml"/><Relationship Id="rId7" Type="http://schemas.openxmlformats.org/officeDocument/2006/relationships/tags" Target="../tags/tag8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5.xml"/><Relationship Id="rId7" Type="http://schemas.openxmlformats.org/officeDocument/2006/relationships/tags" Target="../tags/tag850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.png"/><Relationship Id="rId4" Type="http://schemas.openxmlformats.org/officeDocument/2006/relationships/tags" Target="../tags/tag86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10" Type="http://schemas.openxmlformats.org/officeDocument/2006/relationships/image" Target="../media/image16.png"/><Relationship Id="rId4" Type="http://schemas.openxmlformats.org/officeDocument/2006/relationships/tags" Target="../tags/tag90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图片 5" descr="剪影居中蓝 低版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" y="456409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1625" y="1924685"/>
            <a:ext cx="11657330" cy="899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spc="200" dirty="0">
                <a:latin typeface="Times New Roman" panose="02020503050405090304" charset="0"/>
                <a:ea typeface="+mn-ea"/>
                <a:cs typeface="Times New Roman" panose="02020503050405090304" charset="0"/>
                <a:sym typeface="+mn-ea"/>
              </a:rPr>
              <a:t>Topic3 Transformer</a:t>
            </a:r>
          </a:p>
          <a:p>
            <a:pPr algn="ctr"/>
            <a:endParaRPr lang="en-US" altLang="zh-CN" sz="2800" spc="200" dirty="0">
              <a:latin typeface="Times New Roman" panose="02020503050405090304" charset="0"/>
              <a:ea typeface="+mn-ea"/>
              <a:cs typeface="Times New Roman" panose="0202050305040509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2840" y="3975735"/>
            <a:ext cx="4159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+mn-ea"/>
                <a:ea typeface="+mn-ea"/>
                <a:cs typeface="+mn-ea"/>
              </a:rPr>
              <a:t>成员： 高语灿 李亦昕</a:t>
            </a:r>
            <a:r>
              <a:rPr lang="en-US" altLang="zh-CN" sz="1800" dirty="0">
                <a:latin typeface="+mn-ea"/>
                <a:ea typeface="+mn-ea"/>
                <a:cs typeface="+mn-ea"/>
              </a:rPr>
              <a:t>       2025.1.15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978140" y="2447290"/>
            <a:ext cx="4326255" cy="1491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Step2: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计算</a:t>
            </a: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Attention Score</a:t>
            </a:r>
            <a:b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</a:b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单词对应的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Query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向量和其他位置的每个词的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Key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向量进行点积。</a:t>
            </a:r>
          </a:p>
        </p:txBody>
      </p:sp>
      <p:pic>
        <p:nvPicPr>
          <p:cNvPr id="6" name="图片 5" descr="2-thin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1425575"/>
            <a:ext cx="7666990" cy="40074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978140" y="2447290"/>
                <a:ext cx="4326255" cy="287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latin typeface="Times New Roman Bold" panose="02020503050405090304" charset="0"/>
                    <a:ea typeface="微软雅黑" charset="-122"/>
                    <a:cs typeface="Times New Roman Bold" panose="02020503050405090304" charset="0"/>
                  </a:rPr>
                  <a:t>Step3:</a:t>
                </a:r>
                <a:r>
                  <a:rPr lang="zh-CN" altLang="en-US" sz="2400" b="1" dirty="0">
                    <a:latin typeface="Times New Roman Bold" panose="02020503050405090304" charset="0"/>
                    <a:ea typeface="微软雅黑" charset="-122"/>
                    <a:cs typeface="Times New Roman Bold" panose="02020503050405090304" charset="0"/>
                  </a:rPr>
                  <a:t>每个分数除以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  <m:t>𝒌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b="1" dirty="0">
                  <a:latin typeface="Times New Roman Bold" panose="02020503050405090304" charset="0"/>
                  <a:ea typeface="微软雅黑" charset="-122"/>
                  <a:cs typeface="Times New Roman Bold" panose="0202050305040509030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latin typeface="Times New Roman Bold" panose="02020503050405090304" charset="0"/>
                    <a:ea typeface="微软雅黑" charset="-122"/>
                    <a:cs typeface="Times New Roman Bold" panose="02020503050405090304" charset="0"/>
                  </a:rPr>
                  <a:t>Step4:Softmax</a:t>
                </a:r>
                <a:r>
                  <a:rPr lang="zh-CN" altLang="en-US" sz="2400" b="1" dirty="0">
                    <a:latin typeface="Times New Roman Bold" panose="02020503050405090304" charset="0"/>
                    <a:ea typeface="微软雅黑" charset="-122"/>
                    <a:cs typeface="Times New Roman Bold" panose="02020503050405090304" charset="0"/>
                  </a:rPr>
                  <a:t>归一化</a:t>
                </a:r>
                <a:br>
                  <a:rPr lang="en-US" altLang="zh-CN" sz="2400" b="1" dirty="0">
                    <a:latin typeface="Times New Roman Bold" panose="02020503050405090304" charset="0"/>
                    <a:ea typeface="微软雅黑" charset="-122"/>
                    <a:cs typeface="Times New Roman Bold" panose="02020503050405090304" charset="0"/>
                  </a:rPr>
                </a:b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最终的分数决定了单词词向量，对其他所有位置的词向量分别有多少的注意力。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978140" y="2447290"/>
                <a:ext cx="4326255" cy="28702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</a:p>
          </p:txBody>
        </p:sp>
      </p:grpSp>
      <p:pic>
        <p:nvPicPr>
          <p:cNvPr id="2" name="图片 1" descr="2-think2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" y="1182370"/>
            <a:ext cx="7134860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705600" y="2483485"/>
            <a:ext cx="5054600" cy="287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Step5: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分数与对应</a:t>
            </a: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Value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相乘</a:t>
            </a:r>
            <a:endParaRPr lang="en-US" altLang="zh-CN" sz="2400" b="1" dirty="0">
              <a:latin typeface="Times New Roman Bold" panose="02020503050405090304" charset="0"/>
              <a:ea typeface="微软雅黑" charset="-122"/>
              <a:cs typeface="Times New Roman Bold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Step6: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将</a:t>
            </a: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Step5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得到的</a:t>
            </a: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Value</a:t>
            </a:r>
            <a:r>
              <a:rPr lang="zh-CN" altLang="en-US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相加</a:t>
            </a:r>
            <a:b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</a:b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得到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Self Attention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在当前位置对应的输出。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</a:p>
          </p:txBody>
        </p:sp>
      </p:grpSp>
      <p:pic>
        <p:nvPicPr>
          <p:cNvPr id="4" name="图片 3" descr="2-su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55" y="981710"/>
            <a:ext cx="5680710" cy="5399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  <a:endParaRPr lang="zh-CN" altLang="en-US" sz="36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endParaRPr>
            </a:p>
          </p:txBody>
        </p:sp>
      </p:grpSp>
      <p:pic>
        <p:nvPicPr>
          <p:cNvPr id="2" name="图片 1" descr="2-qkv-mult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35" y="1587500"/>
            <a:ext cx="4060825" cy="45999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97255" y="1049655"/>
            <a:ext cx="3729990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Self Attention 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矩阵计算</a:t>
            </a:r>
          </a:p>
        </p:txBody>
      </p:sp>
      <p:pic>
        <p:nvPicPr>
          <p:cNvPr id="9" name="图片 8" descr="2-attention-outpu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93975"/>
            <a:ext cx="5227320" cy="20427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  <a:endParaRPr lang="zh-CN" altLang="en-US" sz="36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97255" y="1049655"/>
            <a:ext cx="4332605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Multi-Head Attention 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机制</a:t>
            </a:r>
          </a:p>
        </p:txBody>
      </p:sp>
      <p:pic>
        <p:nvPicPr>
          <p:cNvPr id="3" name="图片 2" descr="2-put-togeth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20" y="1587500"/>
            <a:ext cx="8485505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7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Encoder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</a:t>
            </a:fld>
            <a:endParaRPr lang="zh-CN" altLang="en-US" sz="1800" strike="noStrike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211" y="888433"/>
            <a:ext cx="3933790" cy="50335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227221" y="2737184"/>
            <a:ext cx="1365584" cy="1846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1"/>
          <p:cNvSpPr txBox="1"/>
          <p:nvPr>
            <p:custDataLst>
              <p:tags r:id="rId5"/>
            </p:custDataLst>
          </p:nvPr>
        </p:nvSpPr>
        <p:spPr>
          <a:xfrm>
            <a:off x="5578643" y="2441376"/>
            <a:ext cx="4995545" cy="222176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Transformer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 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结构组成如下：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Multi-Head Attention(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之前介绍过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Add&amp;Norm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Feed Forward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Add&amp;Norm</a:t>
            </a:r>
            <a:endParaRPr sz="16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Encoder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1305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</a:t>
            </a:r>
            <a:r>
              <a:rPr lang="en-US" altLang="zh-CN" sz="2800" dirty="0" err="1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Add&amp;Norm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(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残差连接和层归一化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)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</a:endParaRPr>
          </a:p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1009624" y="1770827"/>
            <a:ext cx="877259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Add&amp;Norm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由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Add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Norm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两部分组成，根据其所处的子层位置分为两种计算公式：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1009624" y="2214656"/>
            <a:ext cx="2225225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多头注意力子层后：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897439" y="4172532"/>
            <a:ext cx="10340975" cy="121666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公式中的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表示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Multi-Head Attention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或者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Feed Forward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的输入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MultiHeadAttention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(X)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和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FeedForward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(X)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表示输出，这里输入和输出的维度一致，可以相加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Norm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Layer Normalization,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通过将每一层神经元的输入转化为统一的均值和方差，起到加快网络收敛的作用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1009623" y="3225118"/>
            <a:ext cx="2225225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前馈全连接子层后：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93436" y="2681841"/>
            <a:ext cx="642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303030"/>
                </a:solidFill>
                <a:effectLst/>
                <a:latin typeface="KaTeX_Main"/>
              </a:rPr>
              <a:t>LayerNorm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03030"/>
                </a:solidFill>
                <a:effectLst/>
                <a:latin typeface="KaTeX_Math"/>
              </a:rPr>
              <a:t>X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KaTeX_Main"/>
              </a:rPr>
              <a:t>+MultiHeadAttention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(</a:t>
            </a:r>
            <a:r>
              <a:rPr lang="en-US" altLang="zh-CN" b="0" i="1" dirty="0">
                <a:solidFill>
                  <a:srgbClr val="303030"/>
                </a:solidFill>
                <a:effectLst/>
                <a:latin typeface="KaTeX_Math"/>
              </a:rPr>
              <a:t>X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))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734311" y="3647657"/>
            <a:ext cx="6189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303030"/>
                </a:solidFill>
                <a:effectLst/>
                <a:latin typeface="KaTeX_Main"/>
              </a:rPr>
              <a:t>LayerNorm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03030"/>
                </a:solidFill>
                <a:effectLst/>
                <a:latin typeface="KaTeX_Math"/>
              </a:rPr>
              <a:t>X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KaTeX_Main"/>
              </a:rPr>
              <a:t>+FeedForward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(</a:t>
            </a:r>
            <a:r>
              <a:rPr lang="en-US" altLang="zh-CN" b="0" i="1" dirty="0">
                <a:solidFill>
                  <a:srgbClr val="303030"/>
                </a:solidFill>
                <a:effectLst/>
                <a:latin typeface="KaTeX_Math"/>
              </a:rPr>
              <a:t>X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KaTeX_Main"/>
              </a:rPr>
              <a:t>))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Encoder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17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1305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</a:t>
            </a:r>
            <a:r>
              <a:rPr lang="en-US" altLang="zh-CN" sz="2800" dirty="0" err="1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FeedForward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(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前馈全连接层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)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</a:endParaRPr>
          </a:p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1009624" y="1770827"/>
            <a:ext cx="1091324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Feed Forward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层是一个两层的全连接网络，第一层使用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Relu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作为激活函数，第二层不使用任何激活函数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2599634" y="3647588"/>
            <a:ext cx="5036892" cy="15446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公式中的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表示该层的输入矩阵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W1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和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b1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表示第一层全连接层的权重矩阵和偏置项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Max(0,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·)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表示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Relu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激活函数，会将所有负值归零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W2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b2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表示第二层全连接层的权重矩阵和偏置项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608" y="2478286"/>
            <a:ext cx="7223363" cy="7076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04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Encoder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18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3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组成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Encoder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009" y="1795401"/>
            <a:ext cx="2718302" cy="3876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"/>
              <p:cNvSpPr txBox="1"/>
              <p:nvPr/>
            </p:nvSpPr>
            <p:spPr>
              <a:xfrm>
                <a:off x="4922104" y="1943653"/>
                <a:ext cx="6447738" cy="918713"/>
              </a:xfrm>
              <a:prstGeom prst="rect">
                <a:avLst/>
              </a:prstGeom>
              <a:noFill/>
            </p:spPr>
            <p:txBody>
              <a:bodyPr wrap="square" lIns="73152" tIns="54864" rIns="73152" bIns="54864" anchor="ctr">
                <a:spAutoFit/>
              </a:bodyPr>
              <a:lstStyle/>
              <a:p>
                <a:pPr>
                  <a:lnSpc>
                    <a:spcPts val="208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通过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Multi-Head Attention, Feed </a:t>
                </a:r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Forward,Add&amp;Norm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可以构造出一个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Encoder block, 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接收输入矩阵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∗</m:t>
                        </m:r>
                        <m:r>
                          <a:rPr lang="en-US" altLang="zh-CN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，并输出矩阵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𝑛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∗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，多个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Encoder block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叠加可以组成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Encoder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</a:endParaRPr>
              </a:p>
            </p:txBody>
          </p:sp>
        </mc:Choice>
        <mc:Fallback xmlns="">
          <p:sp>
            <p:nvSpPr>
              <p:cNvPr id="19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04" y="1943653"/>
                <a:ext cx="6447738" cy="918713"/>
              </a:xfrm>
              <a:prstGeom prst="rect">
                <a:avLst/>
              </a:prstGeom>
              <a:blipFill rotWithShape="1">
                <a:blip r:embed="rId9"/>
                <a:stretch>
                  <a:fillRect l="-3" t="-60" r="3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4"/>
          <p:cNvSpPr txBox="1"/>
          <p:nvPr/>
        </p:nvSpPr>
        <p:spPr>
          <a:xfrm>
            <a:off x="4976246" y="3356622"/>
            <a:ext cx="6447738" cy="145732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的输入是句子单词的表示向量矩阵，后续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的输入是前一个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的输出，最后一个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输出的矩阵则是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编码信息矩阵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，后续则用到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Decoder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中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ts val="208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7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</a:t>
            </a:fld>
            <a:endParaRPr lang="zh-CN" altLang="en-US" sz="1800" strike="noStrike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211" y="888433"/>
            <a:ext cx="3933790" cy="50335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538663" y="2057399"/>
            <a:ext cx="1317458" cy="2538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1"/>
          <p:cNvSpPr txBox="1"/>
          <p:nvPr>
            <p:custDataLst>
              <p:tags r:id="rId5"/>
            </p:custDataLst>
          </p:nvPr>
        </p:nvSpPr>
        <p:spPr>
          <a:xfrm>
            <a:off x="5578643" y="2072044"/>
            <a:ext cx="5382125" cy="296042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Transformer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Decoder 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结构组成类似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包含两个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Multi-Head Attention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Multi-Head Attention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层采用了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Masked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操作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第二个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Multi-Head Attention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层的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V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矩阵使用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的编码信息矩阵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进行计算，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Q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则使用上一个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Decoder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的输出计算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Softmax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层计算下一个单词的概率</a:t>
            </a:r>
            <a:endParaRPr sz="16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26610" y="1118235"/>
            <a:ext cx="7563485" cy="4804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Transformer</a:t>
            </a:r>
            <a:r>
              <a:rPr lang="en-US" altLang="zh-CN" sz="2800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整体结构</a:t>
            </a:r>
            <a:endParaRPr lang="en-US" altLang="zh-CN" sz="2800" dirty="0">
              <a:latin typeface="微软雅黑" charset="-122"/>
              <a:ea typeface="微软雅黑" charset="-122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Transformer</a:t>
            </a:r>
            <a:r>
              <a:rPr lang="en-US" altLang="zh-CN" sz="2800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的输入</a:t>
            </a:r>
            <a:endParaRPr lang="en-US" altLang="zh-CN" sz="2800" dirty="0">
              <a:latin typeface="微软雅黑" charset="-122"/>
              <a:ea typeface="微软雅黑" charset="-122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Self-Attention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Encoder 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结构</a:t>
            </a:r>
            <a:endParaRPr lang="en-US" altLang="zh-CN" sz="2800" dirty="0">
              <a:latin typeface="微软雅黑" charset="-122"/>
              <a:ea typeface="微软雅黑" charset="-122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Decoder</a:t>
            </a:r>
            <a:r>
              <a:rPr lang="en-US" altLang="zh-CN" sz="2800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结构</a:t>
            </a:r>
            <a:endParaRPr lang="en-US" altLang="zh-CN" sz="2800" dirty="0">
              <a:latin typeface="微软雅黑" charset="-122"/>
              <a:ea typeface="微软雅黑" charset="-122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Depth/width/heads trade-offs</a:t>
            </a: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residual pathways &amp; normalization</a:t>
            </a: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Pre-LN/LayerNorm analysis</a:t>
            </a: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en-US" altLang="zh-CN" sz="28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FlashAttention</a:t>
            </a:r>
          </a:p>
          <a:p>
            <a:pPr marL="514350" indent="-514350">
              <a:buAutoNum type="arabicPeriod"/>
            </a:pPr>
            <a:endParaRPr lang="zh-CN" altLang="en-US" sz="3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99" y="2521731"/>
            <a:ext cx="3185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剪影居中蓝 低版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1222" y="4952719"/>
            <a:ext cx="12190495" cy="377619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4626381" y="3260534"/>
            <a:ext cx="60958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20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第一个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81" y="2143384"/>
            <a:ext cx="4151745" cy="226643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4807804" y="1983589"/>
            <a:ext cx="6447738" cy="255486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的第一个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Multi-Head Attention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采用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Masked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操作，可以防止第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个单词知道第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i+1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个单词之后的信息，掩码操作使得模型只根据过去的信息预测未来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ecoder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在训练过程中使用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Teacher Forcing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并且并行化训练，将正确的单词序列和对应输出传递到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Decoder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，预测第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个输出时，将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i+1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之后的单词掩盖住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21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第一个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03" y="2373937"/>
            <a:ext cx="5376121" cy="2934816"/>
          </a:xfrm>
          <a:prstGeom prst="rect">
            <a:avLst/>
          </a:prstGeom>
        </p:spPr>
      </p:pic>
      <p:sp>
        <p:nvSpPr>
          <p:cNvPr id="18" name="TextBox 4"/>
          <p:cNvSpPr txBox="1"/>
          <p:nvPr/>
        </p:nvSpPr>
        <p:spPr>
          <a:xfrm>
            <a:off x="1009624" y="1770827"/>
            <a:ext cx="3884333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第一步：准备输入矩阵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Mask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矩阵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22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第一个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TextBox 4"/>
          <p:cNvSpPr txBox="1"/>
          <p:nvPr/>
        </p:nvSpPr>
        <p:spPr>
          <a:xfrm>
            <a:off x="1009624" y="1770827"/>
            <a:ext cx="2686889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第二步：计算注意力矩阵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411" y="2486476"/>
            <a:ext cx="6778644" cy="286852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23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第一个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"/>
              <p:cNvSpPr txBox="1"/>
              <p:nvPr/>
            </p:nvSpPr>
            <p:spPr>
              <a:xfrm>
                <a:off x="1009624" y="1636175"/>
                <a:ext cx="10364697" cy="649409"/>
              </a:xfrm>
              <a:prstGeom prst="rect">
                <a:avLst/>
              </a:prstGeom>
              <a:noFill/>
            </p:spPr>
            <p:txBody>
              <a:bodyPr wrap="none" lIns="73152" tIns="54864" rIns="73152" bIns="54864" anchor="ctr">
                <a:spAutoFit/>
              </a:bodyPr>
              <a:lstStyle/>
              <a:p>
                <a:pPr algn="l">
                  <a:lnSpc>
                    <a:spcPts val="208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第三步：结合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Mask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矩阵计算注意力得分，得到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Mask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𝑄𝐾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后，对矩阵的每一行分别进行</a:t>
                </a:r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Softmax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计算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</a:endParaRPr>
              </a:p>
              <a:p>
                <a:pPr algn="l">
                  <a:lnSpc>
                    <a:spcPts val="208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得到注意力得分，每一行之和为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1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，但是单词</a:t>
                </a:r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i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在单词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i+1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及之后的注意力得分都为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</a:rPr>
                  <a:t>0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</a:endParaRPr>
              </a:p>
            </p:txBody>
          </p:sp>
        </mc:Choice>
        <mc:Fallback xmlns="">
          <p:sp>
            <p:nvSpPr>
              <p:cNvPr id="18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" y="1636175"/>
                <a:ext cx="10364697" cy="649409"/>
              </a:xfrm>
              <a:prstGeom prst="rect">
                <a:avLst/>
              </a:prstGeom>
              <a:blipFill rotWithShape="1">
                <a:blip r:embed="rId8"/>
                <a:stretch>
                  <a:fillRect l="-6" t="-64" r="2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41" y="2697895"/>
            <a:ext cx="7574680" cy="24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897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24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第一个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TextBox 4"/>
          <p:cNvSpPr txBox="1"/>
          <p:nvPr/>
        </p:nvSpPr>
        <p:spPr>
          <a:xfrm>
            <a:off x="1009624" y="1770827"/>
            <a:ext cx="10238637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第四步和第五步：使用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Mask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后的注意力矩阵和矩阵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相乘得到输出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Z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，拼接多个输出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Zi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得到最终输出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80" y="2578671"/>
            <a:ext cx="6096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897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25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第二个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Multi-Head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TextBox 4"/>
          <p:cNvSpPr txBox="1"/>
          <p:nvPr/>
        </p:nvSpPr>
        <p:spPr>
          <a:xfrm>
            <a:off x="1009624" y="1636175"/>
            <a:ext cx="7111177" cy="6494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自注意力层计算的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K 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矩阵使用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Encoder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输出的编码信息矩阵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计算，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并根据上一个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Decoder 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的输出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Z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计算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Q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5042" y="2275924"/>
            <a:ext cx="3115395" cy="398632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215711" y="3943064"/>
            <a:ext cx="711220" cy="304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05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Transformer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的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Decoder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结构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  <a:p>
            <a:endParaRPr lang="zh-CN" altLang="en-US" sz="1400" dirty="0">
              <a:solidFill>
                <a:srgbClr val="2E3C63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26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3 </a:t>
            </a:r>
            <a:r>
              <a:rPr lang="en-US" altLang="zh-CN" sz="2800" dirty="0" err="1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Softmax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预测输出单词</a:t>
            </a: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1" y="2466032"/>
            <a:ext cx="5157315" cy="192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08" y="2303563"/>
            <a:ext cx="4364060" cy="243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897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06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  <a:sym typeface="+mn-ea"/>
                </a:rPr>
                <a:t>Depth/width/heads trade-offs</a:t>
              </a:r>
              <a:endParaRPr lang="zh-CN" altLang="en-US" sz="36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97255" y="1151890"/>
            <a:ext cx="10835640" cy="4965065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在固定算力/显存/延迟预算下，将模型容量分配到</a:t>
            </a:r>
            <a:r>
              <a:rPr lang="zh-CN" altLang="en-US" b="1" dirty="0">
                <a:sym typeface="+mn-ea"/>
              </a:rPr>
              <a:t>层数</a:t>
            </a:r>
            <a:r>
              <a:rPr lang="zh-CN" altLang="en-US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 L</a:t>
            </a:r>
            <a:r>
              <a:rPr lang="zh-CN" altLang="en-US" b="1" dirty="0">
                <a:sym typeface="+mn-ea"/>
              </a:rPr>
              <a:t>（深度）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b="1" dirty="0">
                <a:sym typeface="+mn-ea"/>
              </a:rPr>
              <a:t>维度 d（宽度）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b="1" dirty="0">
                <a:sym typeface="+mn-ea"/>
              </a:rPr>
              <a:t>头数 h（多头视角）</a:t>
            </a:r>
            <a:r>
              <a:rPr lang="zh-CN" altLang="en-US" dirty="0">
                <a:sym typeface="+mn-ea"/>
              </a:rPr>
              <a:t>，三者互相牵制。</a:t>
            </a:r>
            <a:endParaRPr lang="en-US" altLang="zh-CN" sz="3200" dirty="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sz="2200" dirty="0">
                <a:solidFill>
                  <a:srgbClr val="FF0000"/>
                </a:solidFill>
              </a:rPr>
              <a:t>Depth</a:t>
            </a:r>
            <a:r>
              <a:rPr lang="zh-CN" altLang="en-US" sz="2200" dirty="0">
                <a:solidFill>
                  <a:srgbClr val="FF0000"/>
                </a:solidFill>
              </a:rPr>
              <a:t>（深度：层数</a:t>
            </a:r>
            <a:r>
              <a:rPr lang="en-US" altLang="zh-CN" sz="2200" dirty="0">
                <a:solidFill>
                  <a:srgbClr val="FF0000"/>
                </a:solidFill>
              </a:rPr>
              <a:t> L</a:t>
            </a:r>
            <a:r>
              <a:rPr lang="zh-CN" altLang="en-US" sz="2200" dirty="0">
                <a:solidFill>
                  <a:srgbClr val="FF0000"/>
                </a:solidFill>
              </a:rPr>
              <a:t>）</a:t>
            </a:r>
            <a:endParaRPr lang="en-US" altLang="zh-CN" sz="2200" dirty="0"/>
          </a:p>
          <a:p>
            <a:pPr lvl="1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堆更多层 = 更长的思考链路，表示更深。</a:t>
            </a:r>
            <a:endParaRPr lang="en-US" altLang="zh-CN" dirty="0"/>
          </a:p>
          <a:p>
            <a:pPr lvl="1" algn="l">
              <a:buClrTx/>
              <a:buSzTx/>
              <a:buFont typeface="Wingdings" panose="05000000000000000000" charset="0"/>
              <a:buChar char=""/>
            </a:pPr>
            <a:r>
              <a:rPr lang="zh-CN" altLang="en-US" dirty="0"/>
              <a:t>训练更难，推理延迟更高。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lvl="0"/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Width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（宽度：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d_model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d_ff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）</a:t>
            </a:r>
            <a:endParaRPr lang="en-US" altLang="zh-CN" sz="2200" dirty="0"/>
          </a:p>
          <a:p>
            <a:pPr lvl="1" algn="l">
              <a:buClrTx/>
              <a:buSzTx/>
              <a:buFont typeface="Wingdings" panose="05000000000000000000" charset="0"/>
              <a:buChar char=""/>
            </a:pPr>
            <a:r>
              <a:rPr lang="zh-CN" altLang="en-US" dirty="0"/>
              <a:t>单层网络容量更大，性能提升直接。</a:t>
            </a:r>
          </a:p>
          <a:p>
            <a:pPr lvl="1" algn="l">
              <a:buClrTx/>
              <a:buSzTx/>
              <a:buFont typeface="Wingdings" panose="05000000000000000000" charset="0"/>
              <a:buChar char=""/>
            </a:pPr>
            <a:r>
              <a:rPr lang="zh-CN" altLang="en-US" dirty="0"/>
              <a:t>训练成本更高昂，参数量与计算量通常随</a:t>
            </a:r>
            <a:r>
              <a:rPr lang="en-US" altLang="zh-CN" dirty="0"/>
              <a:t>d</a:t>
            </a:r>
            <a:r>
              <a:rPr lang="zh-CN" altLang="en-US" dirty="0"/>
              <a:t>近似二次增长。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zh-CN" altLang="en-US" sz="1800" dirty="0"/>
          </a:p>
          <a:p>
            <a:pPr lvl="0"/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Heads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（头数：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h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）</a:t>
            </a:r>
            <a:endParaRPr lang="en-US" altLang="zh-CN" sz="2200" dirty="0"/>
          </a:p>
          <a:p>
            <a:pPr lvl="1" algn="l">
              <a:buClrTx/>
              <a:buSzTx/>
              <a:buFont typeface="Wingdings" panose="05000000000000000000" charset="0"/>
              <a:buChar char=""/>
            </a:pPr>
            <a:r>
              <a:rPr lang="zh-CN" altLang="en-US" dirty="0"/>
              <a:t>多头让注意力更多视角建模不同关系。</a:t>
            </a:r>
          </a:p>
          <a:p>
            <a:pPr lvl="1" algn="l">
              <a:buClrTx/>
              <a:buSzTx/>
              <a:buFont typeface="Wingdings" panose="05000000000000000000" charset="0"/>
              <a:buChar char=""/>
            </a:pPr>
            <a:r>
              <a:rPr lang="en-US" altLang="zh-CN" dirty="0"/>
              <a:t>h</a:t>
            </a:r>
            <a:r>
              <a:rPr lang="zh-CN" altLang="en-US" dirty="0"/>
              <a:t>太少，可能不够表达多样关系。</a:t>
            </a:r>
            <a:r>
              <a:rPr lang="en-US" altLang="zh-CN" dirty="0"/>
              <a:t>h</a:t>
            </a:r>
            <a:r>
              <a:rPr lang="zh-CN" altLang="en-US" dirty="0"/>
              <a:t>太大，容易产生头冗余，弱表达问题。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Residual pathways &amp; Normalization</a:t>
            </a:r>
            <a:endParaRPr lang="zh-CN" altLang="en-US" dirty="0"/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07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97255" y="1049655"/>
            <a:ext cx="4332605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残差连接和标准化</a:t>
            </a:r>
          </a:p>
        </p:txBody>
      </p:sp>
      <p:pic>
        <p:nvPicPr>
          <p:cNvPr id="7" name="图片 6" descr="2-resne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10" y="1587500"/>
            <a:ext cx="6343650" cy="460057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569200" y="2410460"/>
            <a:ext cx="4731385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每个子层都包含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 Add &amp; Norm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569200" y="2948305"/>
            <a:ext cx="4731385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Residual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：加上“原输入”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569200" y="3511550"/>
            <a:ext cx="4731385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Norm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：稳定每个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token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的特征分布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Residual pathways &amp; Normalization</a:t>
            </a:r>
            <a:endParaRPr lang="zh-CN" altLang="en-US" dirty="0"/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862445" y="1775460"/>
                <a:ext cx="5190490" cy="37541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Add &amp; Norm = LayerNorm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（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X + Z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）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24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Residual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：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X + Z 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信息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/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梯度直通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24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Normalization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是对每个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token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的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d</a:t>
                </a:r>
                <a:r>
                  <a:rPr lang="zh-CN" altLang="en-US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维向量做归一化：</a:t>
                </a:r>
              </a:p>
              <a:p>
                <a:pPr indent="0">
                  <a:buFont typeface="Wingdings" panose="05000000000000000000" pitchFamily="2" charset="2"/>
                  <a:buNone/>
                </a:pPr>
                <a:endParaRPr lang="zh-CN" altLang="en-US" sz="24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endParaRPr>
              </a:p>
              <a:p>
                <a:pPr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𝐿𝑁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𝛾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</a:rPr>
                          <m:t>𝜈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charset="-122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charset="-122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charset="-122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charset="-122"/>
                                <a:cs typeface="DejaVu Math TeX Gyre" panose="02000503000000000000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862445" y="1775460"/>
                <a:ext cx="5190490" cy="37541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2-ly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" y="1016635"/>
            <a:ext cx="5965825" cy="5580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51510" y="1233170"/>
            <a:ext cx="5796915" cy="4565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https://arxiv.org/abs/1706.03762</a:t>
            </a:r>
          </a:p>
          <a:p>
            <a:pPr marL="457200" indent="-457200">
              <a:buAutoNum type="arabicPeriod"/>
            </a:pPr>
            <a:endParaRPr lang="zh-CN" altLang="en-US" dirty="0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12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4" name="图片 13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01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Transformer </a:t>
              </a:r>
              <a:r>
                <a:rPr lang="zh-CN" altLang="en-US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前言</a:t>
              </a:r>
            </a:p>
          </p:txBody>
        </p:sp>
      </p:grpSp>
      <p:pic>
        <p:nvPicPr>
          <p:cNvPr id="6" name="图片 5" descr="c89aee53ef5bf3db15e451c2cbd78da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505" y="1233170"/>
            <a:ext cx="3942715" cy="4187825"/>
          </a:xfrm>
          <a:prstGeom prst="rect">
            <a:avLst/>
          </a:prstGeom>
        </p:spPr>
      </p:pic>
      <p:pic>
        <p:nvPicPr>
          <p:cNvPr id="7" name="图片 6" descr="0b195877502c3f41ddd2b1ef2b8446b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40" y="1894205"/>
            <a:ext cx="6386195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08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Pre-LN</a:t>
            </a:r>
            <a:r>
              <a:rPr lang="zh-CN" altLang="en-US" sz="3600" dirty="0">
                <a:latin typeface="微软雅黑" charset="-122"/>
                <a:ea typeface="微软雅黑" charset="-122"/>
                <a:sym typeface="+mn-ea"/>
              </a:rPr>
              <a:t>分析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30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3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 Pre-LN vs Post-LN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39" y="1855560"/>
            <a:ext cx="3516170" cy="409241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920917" y="1996454"/>
            <a:ext cx="7062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Post-LN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原始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Transformer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采用的结构，先进行残差连接，再进行层归一化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Pre-LN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当前主流的架构，即先进性层归一化再进行残差连接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4841736" y="3521830"/>
            <a:ext cx="2801151" cy="180850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为什么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Pre-LN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成为主流？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训练稳定性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支持更深的网络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性能权衡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09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Flash Attention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31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 Flash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1172051" y="1580775"/>
            <a:ext cx="407188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目的：加速注意力计算并减少内存占用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55" y="2422390"/>
            <a:ext cx="8064914" cy="23686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09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Flash Attention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32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 SRAM vs HBM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1526982" y="1750547"/>
            <a:ext cx="242239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GPU A100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的内存分布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07" y="2234510"/>
            <a:ext cx="7117761" cy="34246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09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Flash Attention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33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3 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传统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03" y="2572763"/>
            <a:ext cx="5297548" cy="283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7692" y="3371558"/>
            <a:ext cx="5069305" cy="3062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2495" y="1646047"/>
            <a:ext cx="6726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为了反向传播计算梯度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必须保存前向传播产生的矩阵，</a:t>
            </a:r>
            <a:r>
              <a:rPr lang="zh-CN" altLang="en-US" dirty="0"/>
              <a:t>中间矩阵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需写入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HBM,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运算复杂度为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O(N2)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"/>
    </p:custDataLst>
  </p:cSld>
  <p:clrMapOvr>
    <a:masterClrMapping/>
  </p:clrMapOvr>
  <p:transition advTm="5897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09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Flash Attention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34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 Flash Attention</a:t>
            </a: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95" y="1646047"/>
            <a:ext cx="6726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不保存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矩阵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利用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softmax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中的统计量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在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SRAM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中重新计算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Attention Score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，计算复杂度降低为线性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0" y="3106237"/>
            <a:ext cx="4796122" cy="16154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221" y="3241378"/>
            <a:ext cx="4678279" cy="16154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6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54297" y="-42999"/>
            <a:ext cx="552421" cy="874984"/>
          </a:xfrm>
          <a:prstGeom prst="rect">
            <a:avLst/>
          </a:prstGeom>
          <a:noFill/>
          <a:effectLst>
            <a:reflection blurRad="12700" stA="0" endPos="65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4740" y="259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1.1 从变化率到梯度的直观引入</a:t>
            </a:r>
            <a:endParaRPr lang="zh-CN" altLang="en-US" sz="2800" b="1">
              <a:solidFill>
                <a:srgbClr val="000000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15" name="图片 14" descr="国科大标准Logo横式一（白色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sp>
        <p:nvSpPr>
          <p:cNvPr id="3078" name="文本框 3"/>
          <p:cNvSpPr txBox="1"/>
          <p:nvPr>
            <p:custDataLst>
              <p:tags r:id="rId3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09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97439" y="151711"/>
            <a:ext cx="8441283" cy="53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Flash Attention</a:t>
            </a:r>
            <a:endParaRPr lang="zh-CN" altLang="en-US" sz="36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l" fontAlgn="auto"/>
            <a:fld id="{49AE70B2-8BF9-45C0-BB95-33D1B9D3A854}" type="slidenum">
              <a:rPr lang="zh-CN" altLang="en-US" sz="1800" strike="noStrike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35</a:t>
            </a:fld>
            <a:endParaRPr lang="zh-CN" altLang="en-US" sz="18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6755" y="870585"/>
            <a:ext cx="7586322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457200" algn="l" defTabSz="914400" fontAlgn="base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.</a:t>
            </a:r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 Flash Attention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前向过程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744" y="1816002"/>
            <a:ext cx="4664093" cy="42993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206" y="2609718"/>
            <a:ext cx="4337273" cy="22162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206" y="2368406"/>
            <a:ext cx="2667137" cy="2413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97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剪影蓝 低版本"/>
          <p:cNvPicPr>
            <a:picLocks noChangeAspect="1"/>
          </p:cNvPicPr>
          <p:nvPr/>
        </p:nvPicPr>
        <p:blipFill>
          <a:blip r:embed="rId7"/>
          <a:srcRect l="-8"/>
          <a:stretch>
            <a:fillRect/>
          </a:stretch>
        </p:blipFill>
        <p:spPr>
          <a:xfrm>
            <a:off x="1353" y="5378386"/>
            <a:ext cx="12190495" cy="243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353" y="600"/>
            <a:ext cx="12190495" cy="84000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5399D4"/>
              </a:gs>
              <a:gs pos="100000">
                <a:srgbClr val="2E3C63"/>
              </a:gs>
            </a:gsLst>
          </a:gradFill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2" name="图片 1" descr="国科大标准Logo横式一（白色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971" y="187901"/>
            <a:ext cx="2167622" cy="45714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01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Transformer</a:t>
              </a:r>
              <a:r>
                <a:rPr lang="en-US" altLang="zh-CN" sz="3600" dirty="0">
                  <a:latin typeface="微软雅黑" charset="-122"/>
                  <a:ea typeface="微软雅黑" charset="-122"/>
                </a:rPr>
                <a:t> </a:t>
              </a:r>
              <a:r>
                <a:rPr lang="zh-CN" altLang="en-US" sz="3600" dirty="0">
                  <a:latin typeface="微软雅黑" charset="-122"/>
                  <a:ea typeface="微软雅黑" charset="-122"/>
                </a:rPr>
                <a:t>整体结构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4</a:t>
            </a:fld>
            <a:endParaRPr lang="zh-CN" altLang="en-US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5708015" y="1595120"/>
            <a:ext cx="5882005" cy="331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整体：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Encoder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（左）</a:t>
            </a:r>
            <a:r>
              <a:rPr lang="en-US" altLang="zh-CN" sz="2400" dirty="0"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+ Decoder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（右），中间使用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Cross-Attention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连接</a:t>
            </a:r>
            <a:endParaRPr lang="en-US" altLang="zh-CN" sz="2400" dirty="0">
              <a:latin typeface="宋体" charset="0"/>
              <a:ea typeface="宋体" charset="0"/>
              <a:cs typeface="宋体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输入端：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Word Embedding + Positional Embedding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Encoder </a:t>
            </a: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堆叠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Self-Attention + FFN</a:t>
            </a: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。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Decoder </a:t>
            </a: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堆叠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Masked Self-Attn + Cross-Attn + FFN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输出端：经过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Linear</a:t>
            </a: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、</a:t>
            </a:r>
            <a:r>
              <a:rPr lang="en-US" altLang="zh-CN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Softmax</a:t>
            </a:r>
            <a:r>
              <a:rPr lang="zh-CN" altLang="en-US" sz="24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顺序处理后输出概率。</a:t>
            </a:r>
          </a:p>
        </p:txBody>
      </p:sp>
      <p:pic>
        <p:nvPicPr>
          <p:cNvPr id="12" name="图片 11" descr="ddb3d563faa9395d40d23c379dfbb36f"/>
          <p:cNvPicPr>
            <a:picLocks noChangeAspect="1"/>
          </p:cNvPicPr>
          <p:nvPr/>
        </p:nvPicPr>
        <p:blipFill>
          <a:blip r:embed="rId9"/>
          <a:srcRect l="23626" t="2107" r="23435" b="1469"/>
          <a:stretch>
            <a:fillRect/>
          </a:stretch>
        </p:blipFill>
        <p:spPr>
          <a:xfrm>
            <a:off x="1235710" y="871855"/>
            <a:ext cx="3869055" cy="5403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02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Transformer </a:t>
              </a:r>
              <a:r>
                <a:rPr lang="zh-CN" altLang="en-US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的输入</a:t>
              </a:r>
            </a:p>
          </p:txBody>
        </p:sp>
      </p:grpSp>
      <p:pic>
        <p:nvPicPr>
          <p:cNvPr id="4" name="图片 3" descr="2-position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55" y="2332355"/>
            <a:ext cx="10327005" cy="286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897255" y="1372235"/>
                <a:ext cx="97148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charset="-122"/>
                    <a:ea typeface="微软雅黑" charset="-122"/>
                  </a:rPr>
                  <a:t>输入表示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charset="-122"/>
                        <a:cs typeface="DejaVu Math TeX Gyre" panose="02000503000000000000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微软雅黑" charset="-122"/>
                    <a:ea typeface="微软雅黑" charset="-122"/>
                  </a:rPr>
                  <a:t> </a:t>
                </a:r>
                <a:r>
                  <a:rPr lang="zh-CN" altLang="en-US" sz="2400" dirty="0">
                    <a:latin typeface="微软雅黑" charset="-122"/>
                    <a:ea typeface="微软雅黑" charset="-122"/>
                  </a:rPr>
                  <a:t>由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Word Embedding</a:t>
                </a:r>
                <a:r>
                  <a:rPr lang="zh-CN" altLang="en-US" sz="2400" dirty="0">
                    <a:latin typeface="微软雅黑" charset="-122"/>
                    <a:ea typeface="微软雅黑" charset="-122"/>
                  </a:rPr>
                  <a:t>和</a:t>
                </a:r>
                <a:r>
                  <a:rPr lang="en-US" altLang="zh-CN" sz="2400" dirty="0">
                    <a:latin typeface="Times New Roman Regular" panose="02020503050405090304" charset="0"/>
                    <a:ea typeface="微软雅黑" charset="-122"/>
                    <a:cs typeface="Times New Roman Regular" panose="02020503050405090304" charset="0"/>
                  </a:rPr>
                  <a:t>Positional Embedding </a:t>
                </a:r>
                <a:r>
                  <a:rPr lang="zh-CN" altLang="en-US" sz="2400" dirty="0">
                    <a:latin typeface="微软雅黑" charset="-122"/>
                    <a:ea typeface="微软雅黑" charset="-122"/>
                  </a:rPr>
                  <a:t>得到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897255" y="1372235"/>
                <a:ext cx="9714865" cy="4603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2.1 Word Embedding</a:t>
                </a:r>
              </a:p>
              <a:p>
                <a:r>
                  <a:rPr lang="zh-CN" altLang="en-US" sz="2200" dirty="0"/>
                  <a:t>输入序列：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...,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endParaRPr lang="en-US" altLang="zh-CN" sz="2200" dirty="0">
                  <a:latin typeface="Times New Roman Regular" panose="02020503050405090304" charset="0"/>
                  <a:cs typeface="Times New Roman Regular" panose="02020503050405090304" charset="0"/>
                </a:endParaRPr>
              </a:p>
              <a:p>
                <a:r>
                  <a:rPr lang="en-US" altLang="zh-CN" sz="2200" dirty="0">
                    <a:latin typeface="Times New Roman Regular" panose="02020503050405090304" charset="0"/>
                    <a:cs typeface="Times New Roman Regular" panose="02020503050405090304" charset="0"/>
                  </a:rPr>
                  <a:t>Embedding</a:t>
                </a:r>
                <a:r>
                  <a:rPr lang="en-US" altLang="zh-CN" sz="2200" dirty="0"/>
                  <a:t> </a:t>
                </a:r>
                <a:r>
                  <a:rPr lang="zh-CN" altLang="en-US" sz="2200" dirty="0"/>
                  <a:t>查表：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𝐸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[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]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输出矩阵形状：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𝑋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200" dirty="0"/>
                  <a:t>  </a:t>
                </a:r>
                <a:r>
                  <a:rPr lang="zh-CN" altLang="en-US" sz="2200" dirty="0"/>
                  <a:t>（</a:t>
                </a:r>
                <a:r>
                  <a:rPr lang="en-US" altLang="zh-CN" sz="2200" dirty="0">
                    <a:latin typeface="Times New Roman Regular" panose="02020503050405090304" charset="0"/>
                    <a:cs typeface="Times New Roman Regular" panose="02020503050405090304" charset="0"/>
                  </a:rPr>
                  <a:t>n</a:t>
                </a:r>
                <a:r>
                  <a:rPr lang="zh-CN" altLang="en-US" sz="2200" dirty="0"/>
                  <a:t>个</a:t>
                </a:r>
                <a:r>
                  <a:rPr lang="en-US" altLang="zh-CN" sz="2200" dirty="0">
                    <a:latin typeface="Times New Roman Regular" panose="02020503050405090304" charset="0"/>
                    <a:cs typeface="Times New Roman Regular" panose="02020503050405090304" charset="0"/>
                  </a:rPr>
                  <a:t>token</a:t>
                </a:r>
                <a:r>
                  <a:rPr lang="zh-CN" altLang="en-US" sz="2200" dirty="0"/>
                  <a:t>，每个</a:t>
                </a:r>
                <a:r>
                  <a:rPr lang="en-US" altLang="zh-CN" sz="2200" dirty="0">
                    <a:latin typeface="Times New Roman Regular" panose="02020503050405090304" charset="0"/>
                    <a:cs typeface="Times New Roman Regular" panose="02020503050405090304" charset="0"/>
                  </a:rPr>
                  <a:t>d</a:t>
                </a:r>
                <a:r>
                  <a:rPr lang="zh-CN" altLang="en-US" sz="2200" dirty="0"/>
                  <a:t>维）</a:t>
                </a:r>
                <a:endParaRPr lang="en-US" altLang="zh-CN" sz="2200" dirty="0"/>
              </a:p>
              <a:p>
                <a:r>
                  <a:rPr lang="zh-CN" altLang="en-US" sz="2200" dirty="0"/>
                  <a:t>直观理解：绿色小格</a:t>
                </a:r>
                <a:r>
                  <a:rPr lang="en-US" altLang="zh-CN" sz="2200" dirty="0"/>
                  <a:t>=</a:t>
                </a:r>
                <a:r>
                  <a:rPr lang="zh-CN" altLang="en-US" sz="2200" dirty="0"/>
                  <a:t>向量维度，不同词对应不同向量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Transformer</a:t>
            </a:r>
            <a:r>
              <a:rPr lang="zh-CN" altLang="en-US" dirty="0">
                <a:latin typeface="微软雅黑" charset="-122"/>
                <a:ea typeface="微软雅黑" charset="-122"/>
              </a:rPr>
              <a:t>的输入—</a:t>
            </a:r>
            <a:r>
              <a:rPr lang="en-US" altLang="zh-CN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Word Embedding</a:t>
            </a:r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p:pic>
        <p:nvPicPr>
          <p:cNvPr id="2" name="图片 1" descr="2-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5" y="2421255"/>
            <a:ext cx="10767695" cy="1363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18160" y="1211580"/>
            <a:ext cx="10835640" cy="53657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2.2 Positional Embedding</a:t>
            </a:r>
          </a:p>
          <a:p>
            <a:pPr marL="0" indent="0">
              <a:buNone/>
            </a:pP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Transformer</a:t>
            </a:r>
            <a:r>
              <a:rPr lang="zh-CN" altLang="en-US" dirty="0">
                <a:latin typeface="微软雅黑" charset="-122"/>
                <a:ea typeface="微软雅黑" charset="-122"/>
              </a:rPr>
              <a:t>的输入—</a:t>
            </a:r>
            <a:r>
              <a:rPr lang="en-US" altLang="zh-CN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Positional Embedding</a:t>
            </a:r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46644" y="-47231"/>
            <a:ext cx="850795" cy="919366"/>
          </a:xfrm>
          <a:prstGeom prst="rect">
            <a:avLst/>
          </a:prstGeom>
          <a:noFill/>
          <a:ln w="12700" cmpd="sng">
            <a:noFill/>
            <a:prstDash val="solid"/>
          </a:ln>
          <a:effectLst>
            <a:outerShdw dist="63500" dir="2700000" algn="tl" rotWithShape="0">
              <a:schemeClr val="bg1">
                <a:alpha val="100000"/>
              </a:schemeClr>
            </a:outerShdw>
          </a:effectLst>
        </p:spPr>
        <p:txBody>
          <a:bodyPr wrap="square" anchor="t" anchorCtr="0"/>
          <a:lstStyle/>
          <a:p>
            <a:pPr>
              <a:lnSpc>
                <a:spcPct val="130000"/>
              </a:lnSpc>
            </a:pPr>
            <a:r>
              <a:rPr lang="en-US" altLang="zh-CN" sz="4000" i="1" dirty="0">
                <a:ln w="19050">
                  <a:noFill/>
                </a:ln>
                <a:gradFill>
                  <a:gsLst>
                    <a:gs pos="39000">
                      <a:srgbClr val="5399D4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Bauhaus 93" panose="04030905020B02020C02" charset="0"/>
                <a:ea typeface="造字工房朗倩（非商用）常规体" charset="-122"/>
                <a:cs typeface="Bauhaus 93" panose="04030905020B02020C02" charset="0"/>
              </a:rPr>
              <a:t>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4"/>
              <p:cNvSpPr>
                <a:spLocks noGrp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1127125" y="3573780"/>
                <a:ext cx="9120505" cy="2032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charset="-122"/>
                    <a:ea typeface="微软雅黑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charset="-122"/>
                    <a:ea typeface="微软雅黑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微软雅黑" charset="-122"/>
                    <a:ea typeface="微软雅黑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charset="-122"/>
                    <a:ea typeface="微软雅黑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charset="-122"/>
                    <a:ea typeface="微软雅黑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>
                    <a:latin typeface="Times New Roman Regular" panose="02020503050405090304" charset="0"/>
                    <a:cs typeface="Times New Roman Regular" panose="02020503050405090304" charset="0"/>
                  </a:rPr>
                  <a:t>Self-Attention</a:t>
                </a:r>
                <a:r>
                  <a:rPr lang="zh-CN" altLang="en-US" sz="2200" dirty="0"/>
                  <a:t>不感知顺序，需要注入位置信息。</a:t>
                </a:r>
                <a:endParaRPr lang="en-US" altLang="zh-CN" sz="2200" dirty="0"/>
              </a:p>
              <a:p>
                <a:r>
                  <a:rPr lang="zh-CN" altLang="en-US" sz="2200" dirty="0"/>
                  <a:t>对每个位置</a:t>
                </a:r>
                <a:r>
                  <a:rPr lang="en-US" altLang="zh-CN" sz="2200" dirty="0"/>
                  <a:t> </a:t>
                </a:r>
                <a:r>
                  <a:rPr lang="en-US" altLang="zh-CN" sz="2200" i="1" dirty="0">
                    <a:latin typeface="Times New Roman Italic" panose="02020503050405090304" charset="0"/>
                    <a:cs typeface="Times New Roman Italic" panose="02020503050405090304" charset="0"/>
                  </a:rPr>
                  <a:t>pos </a:t>
                </a:r>
                <a:r>
                  <a:rPr lang="en-US" altLang="zh-CN" sz="2200" dirty="0"/>
                  <a:t>,</a:t>
                </a:r>
                <a:r>
                  <a:rPr lang="zh-CN" altLang="en-US" sz="2200" dirty="0"/>
                  <a:t>构造</a:t>
                </a:r>
                <a:r>
                  <a:rPr lang="en-US" altLang="zh-CN" sz="2200" dirty="0"/>
                  <a:t> </a:t>
                </a:r>
                <a:r>
                  <a:rPr lang="en-US" altLang="zh-CN" sz="2200" i="1" dirty="0">
                    <a:latin typeface="Times New Roman Italic" panose="02020503050405090304" charset="0"/>
                    <a:cs typeface="Times New Roman Italic" panose="02020503050405090304" charset="0"/>
                  </a:rPr>
                  <a:t>d </a:t>
                </a:r>
                <a:r>
                  <a:rPr lang="zh-CN" altLang="en-US" sz="2200" dirty="0"/>
                  <a:t>维向量</a:t>
                </a:r>
                <a:r>
                  <a:rPr lang="en-US" altLang="zh-CN" sz="2200" i="1" dirty="0">
                    <a:latin typeface="Times New Roman Italic" panose="02020503050405090304" charset="0"/>
                    <a:cs typeface="Times New Roman Italic" panose="02020503050405090304" charset="0"/>
                  </a:rPr>
                  <a:t>PE(pos,·)</a:t>
                </a:r>
                <a:endParaRPr lang="en-US" altLang="zh-CN" sz="2200" dirty="0"/>
              </a:p>
              <a:p>
                <a:r>
                  <a:rPr lang="zh-CN" altLang="en-US" sz="2200" dirty="0"/>
                  <a:t>偶数维</a:t>
                </a:r>
                <a:r>
                  <a:rPr lang="en-US" altLang="zh-CN" sz="2200" i="1" dirty="0">
                    <a:latin typeface="Times New Roman Italic" panose="02020503050405090304" charset="0"/>
                    <a:cs typeface="Times New Roman Italic" panose="02020503050405090304" charset="0"/>
                  </a:rPr>
                  <a:t>sin</a:t>
                </a:r>
                <a:r>
                  <a:rPr lang="zh-CN" altLang="en-US" sz="2200" dirty="0"/>
                  <a:t>、奇数维</a:t>
                </a:r>
                <a:r>
                  <a:rPr lang="en-US" altLang="zh-CN" sz="2200" i="1" dirty="0">
                    <a:latin typeface="Times New Roman Italic" panose="02020503050405090304" charset="0"/>
                    <a:cs typeface="Times New Roman Italic" panose="02020503050405090304" charset="0"/>
                  </a:rPr>
                  <a:t>cos</a:t>
                </a:r>
                <a:r>
                  <a:rPr lang="zh-CN" altLang="en-US" sz="2200" dirty="0"/>
                  <a:t>，不同维度对应不同波长。</a:t>
                </a:r>
              </a:p>
              <a:p>
                <a:r>
                  <a:rPr lang="zh-CN" altLang="en-US" sz="2200" dirty="0"/>
                  <a:t>实际输入：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h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(0)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𝑒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𝑃𝐸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127125" y="3573780"/>
                <a:ext cx="9120505" cy="2032635"/>
              </a:xfrm>
              <a:prstGeom prst="rect">
                <a:avLst/>
              </a:prstGeom>
              <a:blipFill rotWithShape="1">
                <a:blip r:embed="rId8"/>
                <a:stretch>
                  <a:fillRect t="-2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7125" y="2310765"/>
            <a:ext cx="4492625" cy="956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91555" y="2346325"/>
            <a:ext cx="4492625" cy="886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776085" y="2243455"/>
            <a:ext cx="5033645" cy="2235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Encoder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及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Decoder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都由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Multi-Head Attention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作为核心部件构成。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400" dirty="0">
              <a:latin typeface="宋体" charset="0"/>
              <a:ea typeface="宋体" charset="0"/>
              <a:cs typeface="Times New Roman Regular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Multi-Head Attention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由多个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Self-Attention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组成，是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Transformer</a:t>
            </a:r>
            <a:r>
              <a:rPr lang="zh-CN" altLang="en-US" sz="2400" dirty="0">
                <a:latin typeface="宋体" charset="0"/>
                <a:ea typeface="宋体" charset="0"/>
                <a:cs typeface="Times New Roman Regular" panose="02020503050405090304" charset="0"/>
              </a:rPr>
              <a:t>的重点。</a:t>
            </a:r>
            <a:endParaRPr lang="zh-CN" altLang="en-US" sz="2400" dirty="0">
              <a:latin typeface="微软雅黑" charset="-122"/>
              <a:ea typeface="微软雅黑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13765" y="1960245"/>
            <a:ext cx="2288540" cy="3163570"/>
            <a:chOff x="2054" y="4087"/>
            <a:chExt cx="3604" cy="4982"/>
          </a:xfrm>
        </p:grpSpPr>
        <p:pic>
          <p:nvPicPr>
            <p:cNvPr id="6" name="图片 5" descr="1d26a2f0d2e46bf054dee009bb07534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54" y="4087"/>
              <a:ext cx="3604" cy="498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869" y="7076"/>
              <a:ext cx="2461" cy="10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17010" y="1454785"/>
            <a:ext cx="2200910" cy="4428490"/>
            <a:chOff x="6326" y="3037"/>
            <a:chExt cx="3466" cy="6974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326" y="3037"/>
              <a:ext cx="3467" cy="6974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6709" y="5635"/>
              <a:ext cx="2296" cy="10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6709" y="7800"/>
              <a:ext cx="2296" cy="12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355" y="-46990"/>
            <a:ext cx="9291320" cy="919480"/>
            <a:chOff x="73" y="-74"/>
            <a:chExt cx="14632" cy="1448"/>
          </a:xfrm>
        </p:grpSpPr>
        <p:sp>
          <p:nvSpPr>
            <p:cNvPr id="3078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73" y="-74"/>
              <a:ext cx="1340" cy="1448"/>
            </a:xfrm>
            <a:prstGeom prst="rect">
              <a:avLst/>
            </a:prstGeom>
            <a:noFill/>
            <a:ln w="12700" cmpd="sng">
              <a:noFill/>
              <a:prstDash val="solid"/>
            </a:ln>
            <a:effectLst>
              <a:outerShdw dist="63500" dir="2700000" algn="tl" rotWithShape="0">
                <a:schemeClr val="bg1">
                  <a:alpha val="100000"/>
                </a:schemeClr>
              </a:outerShdw>
            </a:effectLst>
          </p:spPr>
          <p:txBody>
            <a:bodyPr wrap="square" anchor="t" anchorCtr="0"/>
            <a:lstStyle/>
            <a:p>
              <a:pPr>
                <a:lnSpc>
                  <a:spcPct val="130000"/>
                </a:lnSpc>
              </a:pPr>
              <a:r>
                <a:rPr lang="en-US" altLang="zh-CN" sz="4000" i="1" dirty="0">
                  <a:ln w="19050">
                    <a:noFill/>
                  </a:ln>
                  <a:gradFill>
                    <a:gsLst>
                      <a:gs pos="39000">
                        <a:srgbClr val="5399D4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Bauhaus 93" panose="04030905020B02020C02" charset="0"/>
                  <a:ea typeface="造字工房朗倩（非商用）常规体" charset="-122"/>
                  <a:cs typeface="Bauhaus 93" panose="04030905020B02020C02" charset="0"/>
                </a:rPr>
                <a:t>03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413" y="239"/>
              <a:ext cx="13293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600" dirty="0">
                  <a:latin typeface="Times New Roman Regular" panose="02020503050405090304" charset="0"/>
                  <a:ea typeface="微软雅黑" charset="-122"/>
                  <a:cs typeface="Times New Roman Regular" panose="02020503050405090304" charset="0"/>
                </a:rPr>
                <a:t>Self-Attention</a:t>
              </a:r>
            </a:p>
          </p:txBody>
        </p:sp>
      </p:grpSp>
      <p:pic>
        <p:nvPicPr>
          <p:cNvPr id="4" name="图片 3" descr="2-qkv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0" y="1081405"/>
            <a:ext cx="7443470" cy="469582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264525" y="2447290"/>
            <a:ext cx="3564255" cy="1491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  <a:t>Step1:</a:t>
            </a:r>
            <a:br>
              <a:rPr lang="en-US" altLang="zh-CN" sz="2400" b="1" dirty="0">
                <a:latin typeface="Times New Roman Bold" panose="02020503050405090304" charset="0"/>
                <a:ea typeface="微软雅黑" charset="-122"/>
                <a:cs typeface="Times New Roman Bold" panose="02020503050405090304" charset="0"/>
              </a:rPr>
            </a:b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对输入编码器的词向量进行线性变换得到：Query向量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、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Key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向量、</a:t>
            </a:r>
            <a:r>
              <a:rPr lang="en-US" altLang="zh-CN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Value</a:t>
            </a:r>
            <a:r>
              <a:rPr lang="zh-CN" altLang="en-US" sz="2400" dirty="0">
                <a:latin typeface="Times New Roman Regular" panose="02020503050405090304" charset="0"/>
                <a:ea typeface="微软雅黑" charset="-122"/>
                <a:cs typeface="Times New Roman Regular" panose="02020503050405090304" charset="0"/>
              </a:rPr>
              <a:t>向量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74992125984254,&quot;left&quot;:47.99874015748031,&quot;top&quot;:314.2499212598425,&quot;width&quot;:863.978346456693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74992125984254,&quot;left&quot;:47.99874015748031,&quot;top&quot;:314.2499212598425,&quot;width&quot;:863.978346456693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12700" cmpd="sng">
          <a:noFill/>
          <a:prstDash val="solid"/>
        </a:ln>
        <a:effectLst>
          <a:outerShdw dist="63500" dir="2700000" algn="tl" rotWithShape="0">
            <a:schemeClr val="bg1">
              <a:alpha val="100000"/>
            </a:schemeClr>
          </a:outerShdw>
        </a:effectLst>
      </a:spPr>
      <a:bodyPr wrap="square" rtlCol="0" anchor="t" anchorCtr="0">
        <a:spAutoFit/>
      </a:bodyPr>
      <a:lstStyle>
        <a:defPPr algn="l">
          <a:lnSpc>
            <a:spcPct val="130000"/>
          </a:lnSpc>
          <a:defRPr sz="2400" i="0" dirty="0">
            <a:ln w="19050">
              <a:noFill/>
            </a:ln>
            <a:solidFill>
              <a:schemeClr val="tx1"/>
            </a:solidFill>
            <a:latin typeface="微软雅黑" charset="-122"/>
            <a:ea typeface="微软雅黑" charset="-122"/>
            <a:cs typeface="Bauhaus 93" panose="04030905020B02020C0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5128</Words>
  <Application>Microsoft Macintosh PowerPoint</Application>
  <PresentationFormat>宽屏</PresentationFormat>
  <Paragraphs>357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阿里巴巴普惠体 B</vt:lpstr>
      <vt:lpstr>阿里巴巴普惠体 R</vt:lpstr>
      <vt:lpstr>等线</vt:lpstr>
      <vt:lpstr>等线 Light</vt:lpstr>
      <vt:lpstr>黑体</vt:lpstr>
      <vt:lpstr>宋体</vt:lpstr>
      <vt:lpstr>微软雅黑</vt:lpstr>
      <vt:lpstr>KaTeX_Main</vt:lpstr>
      <vt:lpstr>KaTeX_Math</vt:lpstr>
      <vt:lpstr>Times New Roman Bold</vt:lpstr>
      <vt:lpstr>Times New Roman Italic</vt:lpstr>
      <vt:lpstr>Times New Roman Regular</vt:lpstr>
      <vt:lpstr>Arial</vt:lpstr>
      <vt:lpstr>Bauhaus 93</vt:lpstr>
      <vt:lpstr>Calibri</vt:lpstr>
      <vt:lpstr>Cambria Math</vt:lpstr>
      <vt:lpstr>Times New Roman</vt:lpstr>
      <vt:lpstr>Wingdings</vt:lpstr>
      <vt:lpstr>Office 主题​​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Transformer的输入—Word Embedding</vt:lpstr>
      <vt:lpstr>Transformer的输入—Positional Embedding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Residual pathways &amp; Normalization</vt:lpstr>
      <vt:lpstr>Residual pathways &amp; Normalization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高语你无瓜</cp:lastModifiedBy>
  <cp:revision>41</cp:revision>
  <dcterms:created xsi:type="dcterms:W3CDTF">2026-01-15T03:16:29Z</dcterms:created>
  <dcterms:modified xsi:type="dcterms:W3CDTF">2026-01-15T08:17:13Z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8D959BF250D1A71453126769BADAEEBD_41</vt:lpwstr>
  </property>
</Properties>
</file>